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86" r:id="rId3"/>
    <p:sldId id="260" r:id="rId4"/>
    <p:sldId id="314" r:id="rId5"/>
    <p:sldId id="302" r:id="rId6"/>
    <p:sldId id="304" r:id="rId7"/>
    <p:sldId id="289" r:id="rId8"/>
    <p:sldId id="257" r:id="rId9"/>
    <p:sldId id="290" r:id="rId10"/>
    <p:sldId id="316" r:id="rId11"/>
    <p:sldId id="294" r:id="rId12"/>
    <p:sldId id="307" r:id="rId13"/>
    <p:sldId id="288" r:id="rId14"/>
    <p:sldId id="312" r:id="rId15"/>
    <p:sldId id="292" r:id="rId16"/>
    <p:sldId id="315" r:id="rId17"/>
    <p:sldId id="308" r:id="rId18"/>
    <p:sldId id="310" r:id="rId19"/>
    <p:sldId id="299" r:id="rId20"/>
    <p:sldId id="311" r:id="rId21"/>
    <p:sldId id="300" r:id="rId22"/>
    <p:sldId id="296" r:id="rId23"/>
    <p:sldId id="301" r:id="rId24"/>
    <p:sldId id="295" r:id="rId25"/>
    <p:sldId id="317" r:id="rId26"/>
    <p:sldId id="305" r:id="rId27"/>
    <p:sldId id="303" r:id="rId28"/>
    <p:sldId id="318" r:id="rId29"/>
    <p:sldId id="306" r:id="rId30"/>
    <p:sldId id="313" r:id="rId31"/>
    <p:sldId id="319" r:id="rId3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718" autoAdjust="0"/>
  </p:normalViewPr>
  <p:slideViewPr>
    <p:cSldViewPr>
      <p:cViewPr varScale="1">
        <p:scale>
          <a:sx n="100" d="100"/>
          <a:sy n="100" d="100"/>
        </p:scale>
        <p:origin x="594" y="7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1.png"  /><Relationship Id="rId5" Type="http://schemas.openxmlformats.org/officeDocument/2006/relationships/image" Target="../media/image2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2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2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1.png"  /><Relationship Id="rId5" Type="http://schemas.openxmlformats.org/officeDocument/2006/relationships/image" Target="../media/image2.svg"  /><Relationship Id="rId6" Type="http://schemas.openxmlformats.org/officeDocument/2006/relationships/image" Target="../media/image3.png"  /><Relationship Id="rId7" Type="http://schemas.openxmlformats.org/officeDocument/2006/relationships/image" Target="../media/image4.jpeg"  /><Relationship Id="rId8" Type="http://schemas.openxmlformats.org/officeDocument/2006/relationships/image" Target="../media/image5.png"  /><Relationship Id="rId9" Type="http://schemas.openxmlformats.org/officeDocument/2006/relationships/image" Target="../media/image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41.sv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4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hyperlink" Target="https://brash-sparrow-3c8.notion.site/AWS-V2-13d6709a0611801fbd00c091374da813?pvs=4" TargetMode="External" /><Relationship Id="rId5" Type="http://schemas.openxmlformats.org/officeDocument/2006/relationships/hyperlink" Target="https://brash-sparrow-3c8.notion.site/gke-15f6709a061180a6910def8aaca96bc2?pvs=4" TargetMode="External" /><Relationship Id="rId6" Type="http://schemas.openxmlformats.org/officeDocument/2006/relationships/hyperlink" Target="https://brash-sparrow-3c8.notion.site/Site-by-Site-VPN-15f6709a0611800b9455ea821001a3a7?pvs=4" TargetMode="External" /><Relationship Id="rId7" Type="http://schemas.openxmlformats.org/officeDocument/2006/relationships/hyperlink" Target="https://brash-sparrow-3c8.notion.site/Jenkins-15e6709a061180268a1fe6be95ccd3da?pvs=4" TargetMode="External" /><Relationship Id="rId8" Type="http://schemas.openxmlformats.org/officeDocument/2006/relationships/hyperlink" Target="https://share.evernote.com/note/a33cdeb0-2055-7eee-75e4-e2476b9f517c" TargetMode="External" /><Relationship Id="rId9" Type="http://schemas.openxmlformats.org/officeDocument/2006/relationships/hyperlink" Target="https://share.evernote.com/note/21b08090-b259-2cc2-2da7-d39f6bee720f" TargetMode="External"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45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23.png"  /><Relationship Id="rId5" Type="http://schemas.openxmlformats.org/officeDocument/2006/relationships/image" Target="../media/image24.sv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1.png"  /><Relationship Id="rId5" Type="http://schemas.openxmlformats.org/officeDocument/2006/relationships/image" Target="../media/image2.svg"  /><Relationship Id="rId6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jpeg"  /><Relationship Id="rId9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21.jpeg"  /><Relationship Id="rId5" Type="http://schemas.openxmlformats.org/officeDocument/2006/relationships/image" Target="../media/image2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23.png"  /><Relationship Id="rId5" Type="http://schemas.openxmlformats.org/officeDocument/2006/relationships/image" Target="../media/image24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23.png"  /><Relationship Id="rId5" Type="http://schemas.openxmlformats.org/officeDocument/2006/relationships/image" Target="../media/image24.sv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43c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A575C27C-BDB6-4A7C-9005-5D525D081FC5}"/>
              </a:ext>
            </a:extLst>
          </p:cNvPr>
          <p:cNvSpPr txBox="1"/>
          <p:nvPr/>
        </p:nvSpPr>
        <p:spPr>
          <a:xfrm>
            <a:off x="1828800" y="2933700"/>
            <a:ext cx="15226744" cy="1465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85"/>
              </a:lnSpc>
            </a:pPr>
            <a:r>
              <a:rPr lang="ko-KR" altLang="en-US" sz="6600" spc="-312" dirty="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멀티 클라우드를 활용한</a:t>
            </a:r>
            <a:r>
              <a:rPr lang="en-US" altLang="ko-KR" sz="6600" spc="-312" dirty="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ko-KR" altLang="en-US" sz="6600" spc="-312" dirty="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웹툰 플랫폼 구축</a:t>
            </a:r>
            <a:endParaRPr lang="en-US" altLang="ko-KR" sz="6600" spc="-312" dirty="0">
              <a:solidFill>
                <a:srgbClr val="13915A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B8452D23-5953-4328-810B-8CCA6F97D591}"/>
              </a:ext>
            </a:extLst>
          </p:cNvPr>
          <p:cNvSpPr txBox="1"/>
          <p:nvPr/>
        </p:nvSpPr>
        <p:spPr>
          <a:xfrm>
            <a:off x="2286000" y="975192"/>
            <a:ext cx="2667000" cy="636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36"/>
              </a:lnSpc>
              <a:spcBef>
                <a:spcPct val="0"/>
              </a:spcBef>
            </a:pPr>
            <a:r>
              <a:rPr lang="en-US" sz="275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KGITBANK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F9BF3E-59EF-45F9-8106-845322489D5E}"/>
              </a:ext>
            </a:extLst>
          </p:cNvPr>
          <p:cNvSpPr txBox="1"/>
          <p:nvPr/>
        </p:nvSpPr>
        <p:spPr>
          <a:xfrm>
            <a:off x="13868400" y="6768774"/>
            <a:ext cx="259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 팀장 </a:t>
            </a:r>
            <a:r>
              <a:rPr lang="ko-KR" altLang="en-US" sz="3200" dirty="0" err="1">
                <a:latin typeface="210 네버랜드 Light" panose="020B0600000101010101" charset="-127"/>
                <a:ea typeface="210 네버랜드 Light" panose="020B0600000101010101" charset="-127"/>
              </a:rPr>
              <a:t>정운학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pPr algn="r"/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팀원 박대희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pPr algn="r"/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팀원 김호준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pPr algn="r"/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팀원 윤정희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D72AF-08A4-4C96-A6E6-4F748B6B69CD}"/>
              </a:ext>
            </a:extLst>
          </p:cNvPr>
          <p:cNvSpPr txBox="1"/>
          <p:nvPr/>
        </p:nvSpPr>
        <p:spPr>
          <a:xfrm>
            <a:off x="2472688" y="4983182"/>
            <a:ext cx="1946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Skills</a:t>
            </a:r>
          </a:p>
          <a:p>
            <a:endParaRPr lang="en-US" altLang="ko-KR" dirty="0"/>
          </a:p>
          <a:p>
            <a:r>
              <a:rPr lang="en-US" altLang="ko-KR" dirty="0"/>
              <a:t>Languages</a:t>
            </a:r>
          </a:p>
          <a:p>
            <a:r>
              <a:rPr lang="en-US" altLang="ko-KR" dirty="0"/>
              <a:t>HTML</a:t>
            </a:r>
          </a:p>
          <a:p>
            <a:r>
              <a:rPr lang="en-US" altLang="ko-KR" dirty="0"/>
              <a:t>JavaScript (JS)</a:t>
            </a:r>
          </a:p>
          <a:p>
            <a:r>
              <a:rPr lang="en-US" altLang="ko-KR" dirty="0"/>
              <a:t>CSS</a:t>
            </a:r>
          </a:p>
          <a:p>
            <a:endParaRPr lang="en-US" altLang="ko-KR" dirty="0"/>
          </a:p>
          <a:p>
            <a:r>
              <a:rPr lang="en-US" altLang="ko-KR" dirty="0"/>
              <a:t>Technologies</a:t>
            </a:r>
          </a:p>
          <a:p>
            <a:r>
              <a:rPr lang="en-US" altLang="ko-KR" dirty="0"/>
              <a:t>Docker</a:t>
            </a:r>
          </a:p>
          <a:p>
            <a:r>
              <a:rPr lang="en-US" altLang="ko-KR" dirty="0"/>
              <a:t>Kubernetes</a:t>
            </a:r>
          </a:p>
          <a:p>
            <a:r>
              <a:rPr lang="en-US" altLang="ko-KR" dirty="0"/>
              <a:t>Jenkins</a:t>
            </a:r>
          </a:p>
          <a:p>
            <a:r>
              <a:rPr lang="en-US" altLang="ko-KR" dirty="0"/>
              <a:t>VPN</a:t>
            </a:r>
          </a:p>
          <a:p>
            <a:r>
              <a:rPr lang="en-US" altLang="ko-KR" dirty="0" err="1"/>
              <a:t>PacketTracer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86DDEE-65D0-4E9D-9067-0D41947D86AF}"/>
              </a:ext>
            </a:extLst>
          </p:cNvPr>
          <p:cNvSpPr txBox="1"/>
          <p:nvPr/>
        </p:nvSpPr>
        <p:spPr>
          <a:xfrm>
            <a:off x="4572000" y="4914900"/>
            <a:ext cx="1946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Platforms</a:t>
            </a:r>
          </a:p>
          <a:p>
            <a:r>
              <a:rPr lang="en-US" altLang="ko-KR" dirty="0"/>
              <a:t>AWS (Amazon Web Services)</a:t>
            </a:r>
          </a:p>
          <a:p>
            <a:r>
              <a:rPr lang="en-US" altLang="ko-KR" dirty="0"/>
              <a:t>GCP (Google Cloud Platform)</a:t>
            </a:r>
          </a:p>
          <a:p>
            <a:endParaRPr lang="en-US" altLang="ko-KR" dirty="0"/>
          </a:p>
          <a:p>
            <a:r>
              <a:rPr lang="en-US" altLang="ko-KR" dirty="0"/>
              <a:t>Operating Systems</a:t>
            </a:r>
          </a:p>
          <a:p>
            <a:r>
              <a:rPr lang="en-US" altLang="ko-KR" dirty="0"/>
              <a:t>Ubuntu</a:t>
            </a:r>
          </a:p>
          <a:p>
            <a:endParaRPr lang="en-US" altLang="ko-KR" dirty="0"/>
          </a:p>
          <a:p>
            <a:r>
              <a:rPr lang="en-US" altLang="ko-KR" dirty="0"/>
              <a:t>Database &amp; Management</a:t>
            </a:r>
          </a:p>
          <a:p>
            <a:r>
              <a:rPr lang="en-US" altLang="ko-KR" dirty="0"/>
              <a:t>MySQL</a:t>
            </a:r>
          </a:p>
          <a:p>
            <a:r>
              <a:rPr lang="en-US" altLang="ko-KR" dirty="0"/>
              <a:t>RDS (Relational Database Service)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33520B-6E1A-AF9D-7FDF-9776617E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5549279-9CF1-9863-CF14-F8C2729E0F1F}"/>
              </a:ext>
            </a:extLst>
          </p:cNvPr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9F0E82-2B67-8A05-1B65-15D860D1FF19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708A8D1-6F56-5A72-97B4-FD8143EE0536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F7A8D3-B051-3C1E-5186-F2C50A4AFDFA}"/>
              </a:ext>
            </a:extLst>
          </p:cNvPr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02408B4-FA6D-CC26-329F-9DD3F1E57A39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47A01C-B531-A4FC-98EF-11B853BB42A5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25ADD45-5CFB-0160-0A88-E1C3762D4529}"/>
              </a:ext>
            </a:extLst>
          </p:cNvPr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0BD0C39-F4A8-1A1E-4B4A-DD9A7BBF780C}"/>
                </a:ext>
              </a:extLst>
            </p:cNvPr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18BCE6C-D930-9036-461B-76981750BF8A}"/>
                </a:ext>
              </a:extLst>
            </p:cNvPr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1D54B07-6D16-87CB-A6A8-89D29D87B016}"/>
              </a:ext>
            </a:extLst>
          </p:cNvPr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C3DF284-6394-FCF1-BD49-DB09B34B2E65}"/>
                </a:ext>
              </a:extLst>
            </p:cNvPr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6853F47-E796-6ADF-E7E9-9BABF1FEFB3C}"/>
                </a:ext>
              </a:extLst>
            </p:cNvPr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7778CA2E-3949-728A-4407-4A07C73EA1C3}"/>
              </a:ext>
            </a:extLst>
          </p:cNvPr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74E7D77-F556-9759-35EF-2E38EB377080}"/>
              </a:ext>
            </a:extLst>
          </p:cNvPr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39DDF615-84E0-F1B6-2FBB-1775AB3AE78C}"/>
              </a:ext>
            </a:extLst>
          </p:cNvPr>
          <p:cNvGrpSpPr/>
          <p:nvPr/>
        </p:nvGrpSpPr>
        <p:grpSpPr>
          <a:xfrm>
            <a:off x="11765590" y="1688729"/>
            <a:ext cx="4756086" cy="7559681"/>
            <a:chOff x="0" y="0"/>
            <a:chExt cx="1791007" cy="898784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D3BE096-2B95-872D-6903-80054C6B0A89}"/>
                </a:ext>
              </a:extLst>
            </p:cNvPr>
            <p:cNvSpPr/>
            <p:nvPr/>
          </p:nvSpPr>
          <p:spPr>
            <a:xfrm>
              <a:off x="0" y="0"/>
              <a:ext cx="1791007" cy="898784"/>
            </a:xfrm>
            <a:custGeom>
              <a:avLst/>
              <a:gdLst/>
              <a:ahLst/>
              <a:cxnLst/>
              <a:rect l="l" t="t" r="r" b="b"/>
              <a:pathLst>
                <a:path w="1791007" h="898784">
                  <a:moveTo>
                    <a:pt x="22770" y="0"/>
                  </a:moveTo>
                  <a:lnTo>
                    <a:pt x="1768238" y="0"/>
                  </a:lnTo>
                  <a:cubicBezTo>
                    <a:pt x="1774276" y="0"/>
                    <a:pt x="1780068" y="2399"/>
                    <a:pt x="1784338" y="6669"/>
                  </a:cubicBezTo>
                  <a:cubicBezTo>
                    <a:pt x="1788608" y="10939"/>
                    <a:pt x="1791007" y="16731"/>
                    <a:pt x="1791007" y="22770"/>
                  </a:cubicBezTo>
                  <a:lnTo>
                    <a:pt x="1791007" y="876015"/>
                  </a:lnTo>
                  <a:cubicBezTo>
                    <a:pt x="1791007" y="882054"/>
                    <a:pt x="1788608" y="887845"/>
                    <a:pt x="1784338" y="892115"/>
                  </a:cubicBezTo>
                  <a:cubicBezTo>
                    <a:pt x="1780068" y="896385"/>
                    <a:pt x="1774276" y="898784"/>
                    <a:pt x="1768238" y="898784"/>
                  </a:cubicBezTo>
                  <a:lnTo>
                    <a:pt x="22770" y="898784"/>
                  </a:lnTo>
                  <a:cubicBezTo>
                    <a:pt x="16731" y="898784"/>
                    <a:pt x="10939" y="896385"/>
                    <a:pt x="6669" y="892115"/>
                  </a:cubicBezTo>
                  <a:cubicBezTo>
                    <a:pt x="2399" y="887845"/>
                    <a:pt x="0" y="882054"/>
                    <a:pt x="0" y="876015"/>
                  </a:cubicBezTo>
                  <a:lnTo>
                    <a:pt x="0" y="22770"/>
                  </a:lnTo>
                  <a:cubicBezTo>
                    <a:pt x="0" y="16731"/>
                    <a:pt x="2399" y="10939"/>
                    <a:pt x="6669" y="6669"/>
                  </a:cubicBezTo>
                  <a:cubicBezTo>
                    <a:pt x="10939" y="2399"/>
                    <a:pt x="16731" y="0"/>
                    <a:pt x="22770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6DE67633-A7C1-8D46-01FA-92EA5EC7FC24}"/>
                </a:ext>
              </a:extLst>
            </p:cNvPr>
            <p:cNvSpPr txBox="1"/>
            <p:nvPr/>
          </p:nvSpPr>
          <p:spPr>
            <a:xfrm>
              <a:off x="0" y="-38100"/>
              <a:ext cx="1791007" cy="93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30">
            <a:extLst>
              <a:ext uri="{FF2B5EF4-FFF2-40B4-BE49-F238E27FC236}">
                <a16:creationId xmlns:a16="http://schemas.microsoft.com/office/drawing/2014/main" id="{360F08AD-519C-2A31-6FFC-DE2F0CC31F62}"/>
              </a:ext>
            </a:extLst>
          </p:cNvPr>
          <p:cNvSpPr txBox="1"/>
          <p:nvPr/>
        </p:nvSpPr>
        <p:spPr>
          <a:xfrm>
            <a:off x="2953656" y="3090767"/>
            <a:ext cx="6785172" cy="6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altLang="ko-KR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02. </a:t>
            </a:r>
            <a:r>
              <a:rPr lang="ko-KR" altLang="en-US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구성도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24EC91EC-1817-EADF-B894-30CE55ECB358}"/>
              </a:ext>
            </a:extLst>
          </p:cNvPr>
          <p:cNvSpPr txBox="1"/>
          <p:nvPr/>
        </p:nvSpPr>
        <p:spPr>
          <a:xfrm>
            <a:off x="11981148" y="3401429"/>
            <a:ext cx="4419600" cy="3860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네트워크 및 관리대장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ko-KR" altLang="en-US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네트워크 세부내용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아키텍처 구성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en-US" altLang="ko-KR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VPC </a:t>
            </a: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관리대장</a:t>
            </a:r>
          </a:p>
        </p:txBody>
      </p:sp>
    </p:spTree>
    <p:extLst>
      <p:ext uri="{BB962C8B-B14F-4D97-AF65-F5344CB8AC3E}">
        <p14:creationId xmlns:p14="http://schemas.microsoft.com/office/powerpoint/2010/main" val="121112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C7EF1A5B-F214-47C2-9A5A-9D847D9DCF54}"/>
              </a:ext>
            </a:extLst>
          </p:cNvPr>
          <p:cNvSpPr txBox="1"/>
          <p:nvPr/>
        </p:nvSpPr>
        <p:spPr>
          <a:xfrm>
            <a:off x="2457371" y="1203851"/>
            <a:ext cx="1644482" cy="3106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  <a:defRPr/>
            </a:pPr>
            <a:r>
              <a:rPr lang="en-US" sz="1787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2-1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29BFD4-B71E-4F86-A945-7DE63931B1AA}"/>
              </a:ext>
            </a:extLst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908238" y="2476499"/>
            <a:ext cx="7344918" cy="64088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78DA78-AD87-48FF-B2FF-FE60697E22BA}"/>
              </a:ext>
            </a:extLst>
          </p:cNvPr>
          <p:cNvSpPr txBox="1"/>
          <p:nvPr/>
        </p:nvSpPr>
        <p:spPr>
          <a:xfrm>
            <a:off x="9536427" y="2476500"/>
            <a:ext cx="6811480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이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Cisco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네트워크 다이어그램은 다양한 부서와 네트워크 장치들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. </a:t>
            </a:r>
            <a:endParaRPr lang="ko-KR" altLang="en-US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클라우드 네트워크와 고객 간의 연결 관계까지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시각적으로 나타낸 것이다. </a:t>
            </a:r>
          </a:p>
          <a:p>
            <a:pPr>
              <a:lnSpc>
                <a:spcPct val="150000"/>
              </a:lnSpc>
              <a:defRPr/>
            </a:pPr>
            <a:endParaRPr lang="ko-KR" altLang="en-US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이 구성은 복잡한 엔터프라이즈 네트워크를 </a:t>
            </a:r>
            <a:r>
              <a:rPr lang="ko-KR" altLang="en-US" sz="1600" spc="100" dirty="0" err="1">
                <a:latin typeface="210 네버랜드" panose="020B0600000101010101" charset="-127"/>
                <a:ea typeface="210 네버랜드" panose="020B0600000101010101" charset="-127"/>
              </a:rPr>
              <a:t>시뮬레이션하며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각 부서와 서버가 효율적으로 통신할 수 있도록 설계되었다.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8032698B-1B3E-4FC0-9647-9A861F26D33A}"/>
              </a:ext>
            </a:extLst>
          </p:cNvPr>
          <p:cNvSpPr txBox="1"/>
          <p:nvPr/>
        </p:nvSpPr>
        <p:spPr>
          <a:xfrm>
            <a:off x="15184748" y="8749619"/>
            <a:ext cx="1644482" cy="31062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  <a:defRPr/>
            </a:pP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2-1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ED122722-7E1E-4953-8A87-46C0D7D69EAA}"/>
              </a:ext>
            </a:extLst>
          </p:cNvPr>
          <p:cNvSpPr txBox="1"/>
          <p:nvPr/>
        </p:nvSpPr>
        <p:spPr>
          <a:xfrm>
            <a:off x="2286000" y="1128545"/>
            <a:ext cx="4299362" cy="5097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  <a:defRPr/>
            </a:pP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Cisco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네트워크 다이어그램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70D8B895-9C62-4BC2-8053-1A4546E303EC}"/>
              </a:ext>
            </a:extLst>
          </p:cNvPr>
          <p:cNvSpPr txBox="1"/>
          <p:nvPr/>
        </p:nvSpPr>
        <p:spPr>
          <a:xfrm>
            <a:off x="4853572" y="123782"/>
            <a:ext cx="3757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네트워크 및 관리대장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ECFBE241-B492-4741-AB19-13685C2129CC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F912771-5C51-42D8-B2DB-56A8510C644B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A75780D9-B74F-4944-960F-8B76FB980268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9DC87D3-3F9A-4BFF-9128-211AE97F9BA2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2-1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8C9F4-2717-43C2-B93C-3F63D6BF2F2D}"/>
              </a:ext>
            </a:extLst>
          </p:cNvPr>
          <p:cNvPicPr/>
          <p:nvPr/>
        </p:nvPicPr>
        <p:blipFill rotWithShape="1">
          <a:blip r:embed="rId5"/>
          <a:srcRect r="32510"/>
          <a:stretch>
            <a:fillRect/>
          </a:stretch>
        </p:blipFill>
        <p:spPr>
          <a:xfrm>
            <a:off x="9536427" y="5256446"/>
            <a:ext cx="6985249" cy="364502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64056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9F0E81E6-C8FF-47E8-9330-3804942F665B}"/>
              </a:ext>
            </a:extLst>
          </p:cNvPr>
          <p:cNvSpPr txBox="1"/>
          <p:nvPr/>
        </p:nvSpPr>
        <p:spPr>
          <a:xfrm>
            <a:off x="2286000" y="1122386"/>
            <a:ext cx="7804562" cy="5097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  <a:defRPr/>
            </a:pP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Cisco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네트워크 다이어그램 </a:t>
            </a: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: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인트라넷</a:t>
            </a: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(Intranet)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42648A4-69D7-4D2F-8453-0A3DEF571F13}"/>
              </a:ext>
            </a:extLst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908238" y="2477109"/>
            <a:ext cx="7344918" cy="64088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BDDFFC-6CD8-4595-9650-843D94C3AB86}"/>
              </a:ext>
            </a:extLst>
          </p:cNvPr>
          <p:cNvSpPr txBox="1"/>
          <p:nvPr/>
        </p:nvSpPr>
        <p:spPr>
          <a:xfrm>
            <a:off x="9514609" y="2476819"/>
            <a:ext cx="7379974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서버 팜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웹툰 페이지의 핵심 콘텐츠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(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웹툰 파일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이미지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데이터베이스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),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회사 내부 기밀 자료 저장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코어 스위치 및 방화벽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CORE SW1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및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CORE SW2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는 웹툰 서비스의 안정성과 속도를 보장하는 네트워크 중심 장치로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각 부서와 서버 간 데이터 트래픽을 관리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PERIMETER FW1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및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FW2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는 외부로부터의 불법 접근을 차단하고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웹툰 서비스를 안전하게 보호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각 부서는 웹툰 서비스 운영에 필수적인 역할을 담당하며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효율적이고 안전한 작업을 위해 별도의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VLAN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으로 구성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연결 및 고가용성 설계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HSRP: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주요 네트워크 장치의 가용성을 보장하여 웹툰 서비스 중단을 방지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LACP: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대역폭을 확장하고 데이터 전송 속도를 향상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7479B2B8-EA99-46F1-B7CD-E1A8744FB785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네트워크 세부내용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273F1FC5-6FE3-4CBB-B2F6-C594A9D9A43D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1632D94-8585-461D-AE82-549A5DD7E50F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A6382C0B-8209-4B5A-B29D-03CE29DA89EA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7">
            <a:extLst>
              <a:ext uri="{FF2B5EF4-FFF2-40B4-BE49-F238E27FC236}">
                <a16:creationId xmlns:a16="http://schemas.microsoft.com/office/drawing/2014/main" id="{92CF5480-8604-498E-8B8F-120BC84B078E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2-2</a:t>
            </a: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09C783C6-51D7-468A-84EC-551510B1D41D}"/>
              </a:ext>
            </a:extLst>
          </p:cNvPr>
          <p:cNvSpPr txBox="1"/>
          <p:nvPr/>
        </p:nvSpPr>
        <p:spPr>
          <a:xfrm>
            <a:off x="2285999" y="1478373"/>
            <a:ext cx="7099748" cy="4751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  <a:defRPr/>
            </a:pPr>
            <a:r>
              <a:rPr lang="ko-KR" altLang="en-US" sz="1600" u="sng" spc="-30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각 부서가 웹툰 제작</a:t>
            </a:r>
            <a:r>
              <a:rPr lang="en-US" altLang="ko-KR" sz="1600" u="sng" spc="-30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, </a:t>
            </a:r>
            <a:r>
              <a:rPr lang="ko-KR" altLang="en-US" sz="1600" u="sng" spc="-30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관리</a:t>
            </a:r>
            <a:r>
              <a:rPr lang="en-US" altLang="ko-KR" sz="1600" u="sng" spc="-30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, </a:t>
            </a:r>
            <a:r>
              <a:rPr lang="ko-KR" altLang="en-US" sz="1600" u="sng" spc="-30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배포의 역할을 효과적으로 수행할 수 있도록 설계</a:t>
            </a:r>
          </a:p>
        </p:txBody>
      </p:sp>
    </p:spTree>
    <p:extLst>
      <p:ext uri="{BB962C8B-B14F-4D97-AF65-F5344CB8AC3E}">
        <p14:creationId xmlns:p14="http://schemas.microsoft.com/office/powerpoint/2010/main" val="76494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631241E6-2D57-4D3E-9993-0D2BF6547293}"/>
              </a:ext>
            </a:extLst>
          </p:cNvPr>
          <p:cNvSpPr txBox="1"/>
          <p:nvPr/>
        </p:nvSpPr>
        <p:spPr>
          <a:xfrm>
            <a:off x="2241186" y="1128545"/>
            <a:ext cx="7956962" cy="5097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  <a:defRPr/>
            </a:pP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Cisco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네트워크 다이어그램 </a:t>
            </a: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: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엑스트라넷</a:t>
            </a: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(Extranet)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1A9D68-3BB1-4F56-BD0C-90214644F35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38" y="2570412"/>
            <a:ext cx="7344918" cy="622219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872320-EFE6-4945-A236-3590B8B03C6D}"/>
              </a:ext>
            </a:extLst>
          </p:cNvPr>
          <p:cNvSpPr txBox="1"/>
          <p:nvPr/>
        </p:nvSpPr>
        <p:spPr>
          <a:xfrm>
            <a:off x="9514609" y="2570412"/>
            <a:ext cx="7379974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중앙의 인터넷 클라우드 노드가 외부 사용자의 요청을 각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ISP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로 전달하여 엑스트라넷 환경을 형성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외부 사용자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(Client PC)</a:t>
            </a:r>
          </a:p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웹툰 독자와 외부 파트너가 인터넷을 통해 웹툰 서비스에 접근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웹툰 서비스는 전 세계 사용자를 대상으로 하기 때문에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클라우드 환경과 글로벌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ISP(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인터넷 서비스 제공자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)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를 통해 접근이 이루어진다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ISP</a:t>
            </a:r>
          </a:p>
          <a:p>
            <a:pPr>
              <a:lnSpc>
                <a:spcPct val="150000"/>
              </a:lnSpc>
            </a:pP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SEACOM-ISP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와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SAFARICOM-ISP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는 각각 지역 또는 국제적으로 독자와 파트너의 네트워크 요청을 처리합니다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방화벽 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PERIMETER-FW1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및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PERIMETER-FW2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는 엑스트라넷 트래픽을 안전하게 필터링하며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웹툰 서비스와 외부 사용자 간의 연결을 보호</a:t>
            </a: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내부 네트워크와 엑스트라넷 간의 데이터 흐름을 제어하고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불법적인 접근 시도를 차단합니다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F990503F-E217-46CB-84D0-9E42C57E74B6}"/>
              </a:ext>
            </a:extLst>
          </p:cNvPr>
          <p:cNvSpPr txBox="1"/>
          <p:nvPr/>
        </p:nvSpPr>
        <p:spPr>
          <a:xfrm>
            <a:off x="2257299" y="1494394"/>
            <a:ext cx="7344918" cy="4751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  <a:defRPr/>
            </a:pPr>
            <a:r>
              <a:rPr lang="ko-KR" altLang="en-US" sz="1600" u="sng" spc="-30" dirty="0">
                <a:solidFill>
                  <a:schemeClr val="accent3">
                    <a:lumMod val="60000"/>
                    <a:lumOff val="40000"/>
                  </a:schemeClr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외부 사용자와 고객이 안전하고 원활하게 웹툰 서비스에 접근할 수 있도록 설계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841107C4-3017-47D6-A275-74F9AB86B656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네트워크 세부내용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A17869D9-7C4E-4C7F-8B93-DA615B0B2270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FC093EB-A4E9-42E6-9699-F058D24EDA5B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9F4CEFB1-C7E5-4A92-8033-A4EB16083494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7">
            <a:extLst>
              <a:ext uri="{FF2B5EF4-FFF2-40B4-BE49-F238E27FC236}">
                <a16:creationId xmlns:a16="http://schemas.microsoft.com/office/drawing/2014/main" id="{70BCE253-878E-47B0-8D04-A7C20F869950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2-2</a:t>
            </a:r>
          </a:p>
        </p:txBody>
      </p:sp>
    </p:spTree>
    <p:extLst>
      <p:ext uri="{BB962C8B-B14F-4D97-AF65-F5344CB8AC3E}">
        <p14:creationId xmlns:p14="http://schemas.microsoft.com/office/powerpoint/2010/main" val="185066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622E90-E8C5-9187-3DB8-B0E632C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B16755-856A-911B-DAA8-74E475DDC604}"/>
              </a:ext>
            </a:extLst>
          </p:cNvPr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8DD283-DD61-8593-19A8-1C02A0F87B9C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A82684D-DE11-5203-186F-5519B6783581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D27C371-7514-EC92-FC06-3724C9A69BE2}"/>
              </a:ext>
            </a:extLst>
          </p:cNvPr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69AA53-1F57-69AB-E350-0C0F28835CA4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138806B-C2E2-4929-96A3-78E191804082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2446DB2-77D5-9B98-8DE4-803FEFEBC08D}"/>
              </a:ext>
            </a:extLst>
          </p:cNvPr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88738EB-6435-FC10-CAEF-B54BBEBD1485}"/>
                </a:ext>
              </a:extLst>
            </p:cNvPr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F34ACDD-9946-7E76-379D-069D98F3C8E1}"/>
                </a:ext>
              </a:extLst>
            </p:cNvPr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1A9B053-D2FF-6D1B-F74D-5A21756DF2E2}"/>
              </a:ext>
            </a:extLst>
          </p:cNvPr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52BF904-5617-8080-C40B-BD16981A7DC8}"/>
                </a:ext>
              </a:extLst>
            </p:cNvPr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8BB272E-7372-5773-4DE7-67D0163444D9}"/>
                </a:ext>
              </a:extLst>
            </p:cNvPr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C82E2022-47C2-7D81-6D5B-D3BC6AE4A8B3}"/>
              </a:ext>
            </a:extLst>
          </p:cNvPr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F098812-D396-FEA2-F170-90768AB7495D}"/>
              </a:ext>
            </a:extLst>
          </p:cNvPr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5C197-52D0-8C0F-4658-A2D99A907EB7}"/>
              </a:ext>
            </a:extLst>
          </p:cNvPr>
          <p:cNvSpPr txBox="1"/>
          <p:nvPr/>
        </p:nvSpPr>
        <p:spPr>
          <a:xfrm>
            <a:off x="11172355" y="2543981"/>
            <a:ext cx="5659245" cy="608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pc="1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900" spc="100" dirty="0">
                <a:solidFill>
                  <a:srgbClr val="000000"/>
                </a:solidFill>
                <a:latin typeface="210 네버랜드" panose="020B0600000101010101" charset="-127"/>
                <a:ea typeface="210 네버랜드" panose="020B0600000101010101" charset="-127"/>
                <a:cs typeface="맑은 고딕"/>
              </a:rPr>
              <a:t>웹툰 서비스 아키텍처 설계 개요</a:t>
            </a:r>
            <a:endParaRPr lang="en-US" altLang="ko-KR" sz="1900" spc="10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50" dirty="0">
                <a:solidFill>
                  <a:srgbClr val="000000"/>
                </a:solidFill>
                <a:latin typeface="210 네버랜드" panose="020B0600000101010101" charset="-127"/>
                <a:ea typeface="210 네버랜드" panose="020B0600000101010101" charset="-127"/>
                <a:cs typeface="맑은 고딕"/>
              </a:rPr>
              <a:t>옆의 그림은 웹툰 서비스를 효과적으로 배포하기 위해 필수적인 요소들을 고려하여 설계한 아키텍처입니다</a:t>
            </a:r>
            <a:r>
              <a:rPr lang="en-US" altLang="ko-KR" sz="1600" spc="50" dirty="0">
                <a:solidFill>
                  <a:srgbClr val="000000"/>
                </a:solidFill>
                <a:latin typeface="210 네버랜드" panose="020B0600000101010101" charset="-127"/>
                <a:ea typeface="210 네버랜드" panose="020B0600000101010101" charset="-127"/>
                <a:cs typeface="맑은 고딕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50" dirty="0">
                <a:solidFill>
                  <a:srgbClr val="000000"/>
                </a:solidFill>
                <a:latin typeface="210 네버랜드" panose="020B0600000101010101" charset="-127"/>
                <a:ea typeface="210 네버랜드" panose="020B0600000101010101" charset="-127"/>
                <a:cs typeface="맑은 고딕"/>
              </a:rPr>
              <a:t>확장성 및 가용성 </a:t>
            </a: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50" dirty="0">
                <a:solidFill>
                  <a:srgbClr val="000000"/>
                </a:solidFill>
                <a:latin typeface="210 네버랜드" panose="020B0600000101010101" charset="-127"/>
                <a:ea typeface="210 네버랜드" panose="020B0600000101010101" charset="-127"/>
                <a:cs typeface="맑은 고딕"/>
              </a:rPr>
              <a:t>테스트 및 개발 환경</a:t>
            </a: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50" dirty="0">
                <a:solidFill>
                  <a:srgbClr val="000000"/>
                </a:solidFill>
                <a:latin typeface="210 네버랜드" panose="020B0600000101010101" charset="-127"/>
                <a:ea typeface="210 네버랜드" panose="020B0600000101010101" charset="-127"/>
                <a:cs typeface="맑은 고딕"/>
              </a:rPr>
              <a:t>트래픽 및 보안환경</a:t>
            </a: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50" dirty="0">
                <a:solidFill>
                  <a:srgbClr val="000000"/>
                </a:solidFill>
                <a:latin typeface="210 네버랜드" panose="020B0600000101010101" charset="-127"/>
                <a:ea typeface="210 네버랜드" panose="020B0600000101010101" charset="-127"/>
                <a:cs typeface="맑은 고딕"/>
              </a:rPr>
              <a:t>데이터 수정환경</a:t>
            </a: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spc="5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50" dirty="0">
                <a:solidFill>
                  <a:srgbClr val="000000"/>
                </a:solidFill>
                <a:latin typeface="210 네버랜드" panose="020B0600000101010101" charset="-127"/>
                <a:ea typeface="210 네버랜드" panose="020B0600000101010101" charset="-127"/>
                <a:cs typeface="맑은 고딕"/>
              </a:rPr>
              <a:t>이 아키텍처는 웹툰 서비스의 성장 및 글로벌 확장을 위한 기반을 제공합니다</a:t>
            </a:r>
            <a:r>
              <a:rPr lang="en-US" altLang="ko-KR" sz="1600" spc="50" dirty="0">
                <a:solidFill>
                  <a:srgbClr val="000000"/>
                </a:solidFill>
                <a:latin typeface="210 네버랜드" panose="020B0600000101010101" charset="-127"/>
                <a:ea typeface="210 네버랜드" panose="020B0600000101010101" charset="-127"/>
                <a:cs typeface="맑은 고딕"/>
              </a:rPr>
              <a:t>.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26177049-C5D5-AC47-ABF9-596B0D093A3D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아키텍처 구성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7B1F5712-85AB-1027-955F-09913C6CE84B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70C8B2B-6951-FA73-D731-0A460270D057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0DB2EAD0-7B29-A5FB-5239-E668D41240D1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7">
            <a:extLst>
              <a:ext uri="{FF2B5EF4-FFF2-40B4-BE49-F238E27FC236}">
                <a16:creationId xmlns:a16="http://schemas.microsoft.com/office/drawing/2014/main" id="{AC4CD438-BFF9-AEF8-24BD-C09C6A62B619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2-3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204761E-2131-EF29-A926-BC7114E9E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24" y="1544069"/>
            <a:ext cx="9074338" cy="745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9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CFB96964-8501-4D45-8603-E5CD453FD80F}"/>
              </a:ext>
            </a:extLst>
          </p:cNvPr>
          <p:cNvSpPr txBox="1"/>
          <p:nvPr/>
        </p:nvSpPr>
        <p:spPr>
          <a:xfrm>
            <a:off x="2359079" y="1157585"/>
            <a:ext cx="4270572" cy="5097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  <a:defRPr/>
            </a:pP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3Tier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관리대장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02AEE-8971-4A41-BED5-D6145552FCE6}"/>
              </a:ext>
            </a:extLst>
          </p:cNvPr>
          <p:cNvSpPr txBox="1"/>
          <p:nvPr/>
        </p:nvSpPr>
        <p:spPr>
          <a:xfrm>
            <a:off x="9480671" y="2361027"/>
            <a:ext cx="7379974" cy="568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pc="1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이 문서는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AWS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와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GCP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 환경에서 구축된 멀티 클라우드 기반 웹툰 서비스의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3-Tier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아키텍처 관리 대장이다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웹툰 페이지 서비스를 위한 서버 구성 정보를 체계적으로 정리하여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각 </a:t>
            </a:r>
            <a:r>
              <a:rPr lang="ko-KR" altLang="en-US" sz="1600" spc="100" dirty="0" err="1">
                <a:latin typeface="210 네버랜드" panose="020B0600000101010101" charset="-127"/>
                <a:ea typeface="210 네버랜드" panose="020B0600000101010101" charset="-127"/>
              </a:rPr>
              <a:t>티어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(Bastion, Application, Database)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에 대한 </a:t>
            </a:r>
            <a:r>
              <a:rPr lang="ko-KR" altLang="en-US" sz="1600" spc="100" dirty="0" err="1">
                <a:latin typeface="210 네버랜드" panose="020B0600000101010101" charset="-127"/>
                <a:ea typeface="210 네버랜드" panose="020B0600000101010101" charset="-127"/>
              </a:rPr>
              <a:t>서브넷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보안 그룹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인스턴스 구성 및 네트워크 설정을 명시한다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웹툰의 원활한 제공을 위해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Nginx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 서버가 프런트 엔드를 담당하며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Tomcat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 서버에서 백 엔드 로직을 처리하고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데이터베이스는 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RDS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로 구성되어 안정적인 데이터 관리를 지원한다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spc="1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이 관리 대장은 웹툰 서비스의 안정적인 운영과 효율적인 관리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100" dirty="0">
                <a:latin typeface="210 네버랜드" panose="020B0600000101010101" charset="-127"/>
                <a:ea typeface="210 네버랜드" panose="020B0600000101010101" charset="-127"/>
              </a:rPr>
              <a:t>네트워크 보안 유지를 위한 핵심 문서로 활용된다</a:t>
            </a:r>
            <a:r>
              <a:rPr lang="en-US" altLang="ko-KR" sz="1600" spc="100" dirty="0">
                <a:latin typeface="210 네버랜드" panose="020B0600000101010101" charset="-127"/>
                <a:ea typeface="210 네버랜드" panose="020B0600000101010101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endParaRPr lang="en-US" altLang="ko-KR" spc="10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9" name="Picture 2" descr="https://lh7-rt.googleusercontent.com/slidesz/AGV_vUeDvJ-j0cO_a8GzS0QztUTSNp9Zlz90ofSLIoQtSyVwl1_4H1Zm5sYf9SfwwaOpkucc0_Ncl8EtGoHyTRy8YXBiZhjnMFGlcVNLcNZJtTx-gWlUVfs8xG0_asITXHYLaVVTCB5aUQySzuKviWL0qzA=s2048?key=YusBnsyO6Ruft76DKH2oMail">
            <a:extLst>
              <a:ext uri="{FF2B5EF4-FFF2-40B4-BE49-F238E27FC236}">
                <a16:creationId xmlns:a16="http://schemas.microsoft.com/office/drawing/2014/main" id="{6C1105F0-AB83-48C3-9ED3-7DF924AD589E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40363" y="2332878"/>
            <a:ext cx="7344918" cy="5952110"/>
          </a:xfrm>
          <a:prstGeom prst="rect">
            <a:avLst/>
          </a:prstGeom>
          <a:noFill/>
          <a:ln/>
        </p:spPr>
      </p:pic>
      <p:sp>
        <p:nvSpPr>
          <p:cNvPr id="21" name="TextBox 30">
            <a:extLst>
              <a:ext uri="{FF2B5EF4-FFF2-40B4-BE49-F238E27FC236}">
                <a16:creationId xmlns:a16="http://schemas.microsoft.com/office/drawing/2014/main" id="{FDA59674-315D-40B6-A229-238F1061FFB5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VCP </a:t>
            </a: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관리대장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4A365240-369C-418C-B531-70A5131FC911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8956122C-FB69-41FA-BCAF-83A5875CD106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291E78EE-9847-4F7D-B3D3-D654365AB4DB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7">
            <a:extLst>
              <a:ext uri="{FF2B5EF4-FFF2-40B4-BE49-F238E27FC236}">
                <a16:creationId xmlns:a16="http://schemas.microsoft.com/office/drawing/2014/main" id="{8CB13B88-5020-4DFE-956A-7161CAEBDA22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2-4</a:t>
            </a:r>
          </a:p>
        </p:txBody>
      </p:sp>
    </p:spTree>
    <p:extLst>
      <p:ext uri="{BB962C8B-B14F-4D97-AF65-F5344CB8AC3E}">
        <p14:creationId xmlns:p14="http://schemas.microsoft.com/office/powerpoint/2010/main" val="268385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DE9EF-9C72-8FA5-358B-B7D7687D3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741901A-349D-2CEF-B7A3-9835E86D7911}"/>
              </a:ext>
            </a:extLst>
          </p:cNvPr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7E7FEA3-43AE-DEFC-ED18-29BC5D596E7E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CC51D2B-BE74-5330-E2B7-F06EF0437A98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8112B5D-8BF6-1CB4-4837-358EDD85D173}"/>
              </a:ext>
            </a:extLst>
          </p:cNvPr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7A70E55-D3DE-77A4-2E3C-C2D52880BD25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00909FD-EA5C-5D77-F4FB-A231A07B8471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214D3C5-E3F9-39E5-A1B1-1F6B6923791D}"/>
              </a:ext>
            </a:extLst>
          </p:cNvPr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DBC8CBA-D550-A31A-6592-34A03F9617AF}"/>
                </a:ext>
              </a:extLst>
            </p:cNvPr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63138EB-C591-7570-853E-E54794399F1E}"/>
                </a:ext>
              </a:extLst>
            </p:cNvPr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B1A1E3B-B6FD-8370-2BF9-F59850E5BF50}"/>
              </a:ext>
            </a:extLst>
          </p:cNvPr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7B739BA-E289-4A24-A92E-B2CEB681AAE7}"/>
                </a:ext>
              </a:extLst>
            </p:cNvPr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4778ED9-53B6-4E21-C9FF-E8333C458B27}"/>
                </a:ext>
              </a:extLst>
            </p:cNvPr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4BA0CBA0-A82B-93C9-1B72-CD2C2A668402}"/>
              </a:ext>
            </a:extLst>
          </p:cNvPr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1E91EE5-5332-9DAD-642E-9F88822528D5}"/>
              </a:ext>
            </a:extLst>
          </p:cNvPr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A71F879-A7DB-13B8-B101-8FA5FDDCC326}"/>
              </a:ext>
            </a:extLst>
          </p:cNvPr>
          <p:cNvGrpSpPr/>
          <p:nvPr/>
        </p:nvGrpSpPr>
        <p:grpSpPr>
          <a:xfrm>
            <a:off x="11765590" y="1688729"/>
            <a:ext cx="4766972" cy="7559681"/>
            <a:chOff x="0" y="0"/>
            <a:chExt cx="1791007" cy="898784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DDC5258C-AC60-CAFA-A39C-C9708B2D3440}"/>
                </a:ext>
              </a:extLst>
            </p:cNvPr>
            <p:cNvSpPr/>
            <p:nvPr/>
          </p:nvSpPr>
          <p:spPr>
            <a:xfrm>
              <a:off x="0" y="0"/>
              <a:ext cx="1791007" cy="898784"/>
            </a:xfrm>
            <a:custGeom>
              <a:avLst/>
              <a:gdLst/>
              <a:ahLst/>
              <a:cxnLst/>
              <a:rect l="l" t="t" r="r" b="b"/>
              <a:pathLst>
                <a:path w="1791007" h="898784">
                  <a:moveTo>
                    <a:pt x="22770" y="0"/>
                  </a:moveTo>
                  <a:lnTo>
                    <a:pt x="1768238" y="0"/>
                  </a:lnTo>
                  <a:cubicBezTo>
                    <a:pt x="1774276" y="0"/>
                    <a:pt x="1780068" y="2399"/>
                    <a:pt x="1784338" y="6669"/>
                  </a:cubicBezTo>
                  <a:cubicBezTo>
                    <a:pt x="1788608" y="10939"/>
                    <a:pt x="1791007" y="16731"/>
                    <a:pt x="1791007" y="22770"/>
                  </a:cubicBezTo>
                  <a:lnTo>
                    <a:pt x="1791007" y="876015"/>
                  </a:lnTo>
                  <a:cubicBezTo>
                    <a:pt x="1791007" y="882054"/>
                    <a:pt x="1788608" y="887845"/>
                    <a:pt x="1784338" y="892115"/>
                  </a:cubicBezTo>
                  <a:cubicBezTo>
                    <a:pt x="1780068" y="896385"/>
                    <a:pt x="1774276" y="898784"/>
                    <a:pt x="1768238" y="898784"/>
                  </a:cubicBezTo>
                  <a:lnTo>
                    <a:pt x="22770" y="898784"/>
                  </a:lnTo>
                  <a:cubicBezTo>
                    <a:pt x="16731" y="898784"/>
                    <a:pt x="10939" y="896385"/>
                    <a:pt x="6669" y="892115"/>
                  </a:cubicBezTo>
                  <a:cubicBezTo>
                    <a:pt x="2399" y="887845"/>
                    <a:pt x="0" y="882054"/>
                    <a:pt x="0" y="876015"/>
                  </a:cubicBezTo>
                  <a:lnTo>
                    <a:pt x="0" y="22770"/>
                  </a:lnTo>
                  <a:cubicBezTo>
                    <a:pt x="0" y="16731"/>
                    <a:pt x="2399" y="10939"/>
                    <a:pt x="6669" y="6669"/>
                  </a:cubicBezTo>
                  <a:cubicBezTo>
                    <a:pt x="10939" y="2399"/>
                    <a:pt x="16731" y="0"/>
                    <a:pt x="22770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9268EBB4-D6F4-8202-D054-E37AD2D39ED5}"/>
                </a:ext>
              </a:extLst>
            </p:cNvPr>
            <p:cNvSpPr txBox="1"/>
            <p:nvPr/>
          </p:nvSpPr>
          <p:spPr>
            <a:xfrm>
              <a:off x="0" y="-38100"/>
              <a:ext cx="1791007" cy="93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30">
            <a:extLst>
              <a:ext uri="{FF2B5EF4-FFF2-40B4-BE49-F238E27FC236}">
                <a16:creationId xmlns:a16="http://schemas.microsoft.com/office/drawing/2014/main" id="{B59130B4-1F38-65E2-5540-6DBEA7B2D0E0}"/>
              </a:ext>
            </a:extLst>
          </p:cNvPr>
          <p:cNvSpPr txBox="1"/>
          <p:nvPr/>
        </p:nvSpPr>
        <p:spPr>
          <a:xfrm>
            <a:off x="2953656" y="3090767"/>
            <a:ext cx="6785172" cy="6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altLang="ko-KR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03. </a:t>
            </a:r>
            <a:r>
              <a:rPr lang="ko-KR" altLang="en-US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구축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996E8023-230D-0C4F-1180-BCB33EACA9A0}"/>
              </a:ext>
            </a:extLst>
          </p:cNvPr>
          <p:cNvSpPr txBox="1"/>
          <p:nvPr/>
        </p:nvSpPr>
        <p:spPr>
          <a:xfrm>
            <a:off x="12112963" y="1909586"/>
            <a:ext cx="4419600" cy="7168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en-US" altLang="ko-KR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AWS</a:t>
            </a: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3-Tier</a:t>
            </a: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ko-KR" altLang="en-US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en-US" altLang="ko-KR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Jenkins</a:t>
            </a: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en-US" altLang="ko-KR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GCP</a:t>
            </a: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en-US" altLang="ko-KR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VPN</a:t>
            </a: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en-US" altLang="ko-KR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RDS</a:t>
            </a: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en-US" altLang="ko-KR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ROUTE53</a:t>
            </a: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모니터링</a:t>
            </a:r>
          </a:p>
        </p:txBody>
      </p:sp>
    </p:spTree>
    <p:extLst>
      <p:ext uri="{BB962C8B-B14F-4D97-AF65-F5344CB8AC3E}">
        <p14:creationId xmlns:p14="http://schemas.microsoft.com/office/powerpoint/2010/main" val="255019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" descr="image.png">
            <a:extLst>
              <a:ext uri="{FF2B5EF4-FFF2-40B4-BE49-F238E27FC236}">
                <a16:creationId xmlns:a16="http://schemas.microsoft.com/office/drawing/2014/main" id="{04082604-728C-4552-985E-CDB27F8DBD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8D48426-47CD-4EE3-9BD3-ACD4BE467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145" y="2457272"/>
            <a:ext cx="6139855" cy="63736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4FDDDC-1CFE-47DE-AEAD-9C954B418EE2}"/>
              </a:ext>
            </a:extLst>
          </p:cNvPr>
          <p:cNvSpPr txBox="1"/>
          <p:nvPr/>
        </p:nvSpPr>
        <p:spPr>
          <a:xfrm>
            <a:off x="8594192" y="2595331"/>
            <a:ext cx="8197255" cy="250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900" spc="50" dirty="0">
                <a:latin typeface="210 네버랜드" panose="020B0600000101010101" charset="-127"/>
                <a:ea typeface="210 네버랜드" panose="020B0600000101010101" charset="-127"/>
              </a:rPr>
              <a:t>사용목적</a:t>
            </a:r>
            <a:endParaRPr lang="en-US" altLang="ko-KR" sz="19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1. Bastion Host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구축을 통해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SSH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키 접속으로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프라이빗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인스턴스 관리 및 보안 강화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2. 3-Tier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구조 아키텍처를 통한 배포 환경 구축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3. RDS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사용으로 고가용성 확보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자동 백업 및 데이터베이스 관리 부담 최소화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4.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오토스케일링과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ELB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로 트래픽 관리 및 자동 확장을 통한 배포의 지속성 강화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16840D-4910-4E43-8C88-67B4D5EF0DDA}"/>
              </a:ext>
            </a:extLst>
          </p:cNvPr>
          <p:cNvSpPr txBox="1"/>
          <p:nvPr/>
        </p:nvSpPr>
        <p:spPr>
          <a:xfrm>
            <a:off x="8594192" y="5524500"/>
            <a:ext cx="8398410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900" spc="50" dirty="0">
                <a:latin typeface="210 네버랜드" panose="020B0600000101010101" charset="-127"/>
                <a:ea typeface="210 네버랜드" panose="020B0600000101010101" charset="-127"/>
              </a:rPr>
              <a:t>구현방법</a:t>
            </a:r>
            <a:endParaRPr lang="en-US" altLang="ko-KR" sz="19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1. DB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서버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AWS RDS MySQL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사용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읽기 전용 복제본으로 가용성 및 읽기 속도 향상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2. WAS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서버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Tomcat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사용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Docker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컨테이너로 배포하여 비즈니스 로직 처리 및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DB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연동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3.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웹 서버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Nginx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사용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Docker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컨테이너로 배포하여 클라이언트 요청을 처리하고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WAS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서버로 트래픽 전달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4. </a:t>
            </a:r>
            <a:r>
              <a:rPr lang="en-US" altLang="ko-KR" sz="1600" spc="50" dirty="0" err="1">
                <a:latin typeface="210 네버랜드" panose="020B0600000101010101" charset="-127"/>
                <a:ea typeface="210 네버랜드" panose="020B0600000101010101" charset="-127"/>
              </a:rPr>
              <a:t>AutoScaling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 &amp; ELB: 3-Tier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이미지 템플릿으로 자동 확장 그룹 생성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티어별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타겟 그룹 설정 후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로드밸런싱</a:t>
            </a:r>
            <a:endParaRPr lang="en-US" altLang="ko-KR" sz="1600" spc="50" dirty="0"/>
          </a:p>
        </p:txBody>
      </p:sp>
      <p:sp>
        <p:nvSpPr>
          <p:cNvPr id="29" name="TextBox 30">
            <a:extLst>
              <a:ext uri="{FF2B5EF4-FFF2-40B4-BE49-F238E27FC236}">
                <a16:creationId xmlns:a16="http://schemas.microsoft.com/office/drawing/2014/main" id="{5BD9EDE4-48DE-46A2-8917-13F5158BFB0E}"/>
              </a:ext>
            </a:extLst>
          </p:cNvPr>
          <p:cNvSpPr txBox="1"/>
          <p:nvPr/>
        </p:nvSpPr>
        <p:spPr>
          <a:xfrm>
            <a:off x="2406238" y="1105982"/>
            <a:ext cx="13671962" cy="1061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고가용성 및 보안성을 갖춘 </a:t>
            </a: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3-Tier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아키텍처 구축</a:t>
            </a:r>
            <a:endParaRPr lang="en-US" altLang="ko-KR" sz="25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Bastion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서버의 모든 </a:t>
            </a:r>
            <a:r>
              <a:rPr lang="ko-KR" altLang="en-US" sz="2500" spc="-30" dirty="0" err="1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프라이빗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인스턴스 관리 및 </a:t>
            </a:r>
            <a:r>
              <a:rPr lang="en-US" altLang="ko-KR" sz="2500" spc="-30" dirty="0" err="1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AutoScaling</a:t>
            </a: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, ELB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고가용성 구축</a:t>
            </a:r>
            <a:endParaRPr lang="en-US" sz="25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E191B73A-A02E-4DB3-A0CE-12B9B4556ED7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AWS 3-Tier</a:t>
            </a:r>
          </a:p>
        </p:txBody>
      </p:sp>
      <p:grpSp>
        <p:nvGrpSpPr>
          <p:cNvPr id="35" name="Group 11">
            <a:extLst>
              <a:ext uri="{FF2B5EF4-FFF2-40B4-BE49-F238E27FC236}">
                <a16:creationId xmlns:a16="http://schemas.microsoft.com/office/drawing/2014/main" id="{7876D409-B720-43BC-8227-2BC8BCC5F010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E51D1C2F-B364-446D-84BA-36D5534CADCB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B6A0B280-DE2A-4258-8CE5-E1B717B8F8A2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27">
            <a:extLst>
              <a:ext uri="{FF2B5EF4-FFF2-40B4-BE49-F238E27FC236}">
                <a16:creationId xmlns:a16="http://schemas.microsoft.com/office/drawing/2014/main" id="{E478B383-AD3E-475B-B57C-B2F5842397AB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3-1</a:t>
            </a:r>
          </a:p>
        </p:txBody>
      </p:sp>
    </p:spTree>
    <p:extLst>
      <p:ext uri="{BB962C8B-B14F-4D97-AF65-F5344CB8AC3E}">
        <p14:creationId xmlns:p14="http://schemas.microsoft.com/office/powerpoint/2010/main" val="311634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3831946-E65B-4193-8A6B-34D04ABA9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45" y="2565203"/>
            <a:ext cx="6215252" cy="3486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FDB680F-660C-4FB8-850E-EA83FBFB8D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96" b="33100"/>
          <a:stretch/>
        </p:blipFill>
        <p:spPr>
          <a:xfrm>
            <a:off x="2294000" y="4762500"/>
            <a:ext cx="7448113" cy="3486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30">
            <a:extLst>
              <a:ext uri="{FF2B5EF4-FFF2-40B4-BE49-F238E27FC236}">
                <a16:creationId xmlns:a16="http://schemas.microsoft.com/office/drawing/2014/main" id="{477A1F44-1A62-4637-8B1B-0AD50E1E932A}"/>
              </a:ext>
            </a:extLst>
          </p:cNvPr>
          <p:cNvSpPr txBox="1"/>
          <p:nvPr/>
        </p:nvSpPr>
        <p:spPr>
          <a:xfrm>
            <a:off x="9976332" y="2400300"/>
            <a:ext cx="7179704" cy="4470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900" spc="50" dirty="0">
                <a:latin typeface="210 네버랜드" panose="020B0600000101010101" charset="-127"/>
                <a:ea typeface="210 네버랜드" panose="020B0600000101010101" charset="-127"/>
              </a:rPr>
              <a:t>사용목적</a:t>
            </a:r>
            <a:endParaRPr lang="en-US" altLang="ko-KR" sz="19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1.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베스천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서버를 통한 보안 강화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프라이빗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인스턴스 접근을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베스천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서버를 통해 제한하고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Jenkins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를 이용해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SSH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키로만 접근 가능하여 보안과 키 관리 간소화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2.CI/CD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파이프라인 자동화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Jenkins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를 활용해 빌드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배포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테스트 작업을 자동화하여 개발 효율성 및 인프라 관리 간소화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여러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프라이빗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인스턴스를 병렬로 관리 가능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3.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보안 그룹 및 네트워크 관리 단순화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모든 작업이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베스천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서버를 통해 이루어져 보안 그룹과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ACL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설정을 간소화하여 네트워크 보안 관리가 직관적이고 간편해짐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A84318AE-18C7-41E6-93B6-D4C4F6B81384}"/>
              </a:ext>
            </a:extLst>
          </p:cNvPr>
          <p:cNvSpPr txBox="1"/>
          <p:nvPr/>
        </p:nvSpPr>
        <p:spPr>
          <a:xfrm>
            <a:off x="9976332" y="6981192"/>
            <a:ext cx="7179704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900" spc="50" dirty="0">
                <a:latin typeface="210 네버랜드" panose="020B0600000101010101" charset="-127"/>
                <a:ea typeface="210 네버랜드" panose="020B0600000101010101" charset="-127"/>
              </a:rPr>
              <a:t>구현방법</a:t>
            </a:r>
            <a:endParaRPr lang="en-US" altLang="ko-KR" sz="19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Bastion Host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에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Jenkins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설치 </a:t>
            </a:r>
            <a:r>
              <a:rPr lang="en-US" altLang="ko-KR" sz="1600" spc="50" dirty="0" err="1">
                <a:latin typeface="210 네버랜드" panose="020B0600000101010101" charset="-127"/>
                <a:ea typeface="210 네버랜드" panose="020B0600000101010101" charset="-127"/>
              </a:rPr>
              <a:t>ssh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키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Jenkins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등록 후 접속테스트 완료 각 인스턴스 별 파이프라인 코드 작성 하여 자동화 관리 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89F4BD0F-1581-4F2F-87E9-844BDD425BB9}"/>
              </a:ext>
            </a:extLst>
          </p:cNvPr>
          <p:cNvSpPr txBox="1"/>
          <p:nvPr/>
        </p:nvSpPr>
        <p:spPr>
          <a:xfrm>
            <a:off x="4657510" y="1108714"/>
            <a:ext cx="9067800" cy="528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CI/CD </a:t>
            </a: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자동화 배포 관리로 보안 강화 및 운영 오버헤드 최소화</a:t>
            </a:r>
            <a:endParaRPr lang="en-US" sz="25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6" name="TextBox 30">
            <a:extLst>
              <a:ext uri="{FF2B5EF4-FFF2-40B4-BE49-F238E27FC236}">
                <a16:creationId xmlns:a16="http://schemas.microsoft.com/office/drawing/2014/main" id="{67D49B35-2FEC-4C8B-AEBA-711DD3D62B33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Jenkins</a:t>
            </a:r>
          </a:p>
        </p:txBody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78B868F8-75A0-49DF-8BD4-31778DE03033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86CF094-A45E-4268-A604-947A1A48075D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EDEDD10F-0A38-4E99-9AC2-FD3041B2C02D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27">
            <a:extLst>
              <a:ext uri="{FF2B5EF4-FFF2-40B4-BE49-F238E27FC236}">
                <a16:creationId xmlns:a16="http://schemas.microsoft.com/office/drawing/2014/main" id="{E0110E2B-48F8-443D-B7A2-DB4688D2C38A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3-2</a:t>
            </a:r>
          </a:p>
        </p:txBody>
      </p:sp>
    </p:spTree>
    <p:extLst>
      <p:ext uri="{BB962C8B-B14F-4D97-AF65-F5344CB8AC3E}">
        <p14:creationId xmlns:p14="http://schemas.microsoft.com/office/powerpoint/2010/main" val="151545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AF8507F2-831E-4211-B766-472356247537}"/>
              </a:ext>
            </a:extLst>
          </p:cNvPr>
          <p:cNvSpPr txBox="1"/>
          <p:nvPr/>
        </p:nvSpPr>
        <p:spPr>
          <a:xfrm>
            <a:off x="9143999" y="5753100"/>
            <a:ext cx="7941687" cy="2254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900" dirty="0">
                <a:latin typeface="210 네버랜드" panose="020B0600000101010101" charset="-127"/>
                <a:ea typeface="210 네버랜드" panose="020B0600000101010101" charset="-127"/>
              </a:rPr>
              <a:t>구현방법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AWS-Web-Server </a:t>
            </a:r>
            <a:r>
              <a:rPr lang="ko-KR" altLang="en-US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이미지를 </a:t>
            </a:r>
            <a:r>
              <a:rPr lang="en-US" altLang="ko-KR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ECR</a:t>
            </a:r>
            <a:r>
              <a:rPr lang="ko-KR" altLang="en-US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에 저장합니다</a:t>
            </a:r>
            <a:endParaRPr lang="en-US" altLang="ko-KR" sz="1600" spc="-50" dirty="0">
              <a:latin typeface="210 네버랜드" panose="020B0600000101010101" charset="-127"/>
              <a:ea typeface="210 네버랜드" panose="020B0600000101010101" charset="-127"/>
              <a:cs typeface="210 네버랜드 Light"/>
              <a:sym typeface="210 네버랜드 Ligh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altLang="ko-KR" sz="1600" spc="-50" dirty="0">
              <a:latin typeface="210 네버랜드" panose="020B0600000101010101" charset="-127"/>
              <a:ea typeface="210 네버랜드" panose="020B0600000101010101" charset="-127"/>
              <a:cs typeface="210 네버랜드 Light"/>
              <a:sym typeface="210 네버랜드 Ligh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2.  GCP Pod</a:t>
            </a:r>
            <a:r>
              <a:rPr lang="ko-KR" altLang="en-US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 생성시 </a:t>
            </a:r>
            <a:r>
              <a:rPr lang="en-US" altLang="ko-KR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AWS</a:t>
            </a:r>
            <a:r>
              <a:rPr lang="ko-KR" altLang="en-US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이미지를 </a:t>
            </a:r>
            <a:r>
              <a:rPr lang="en-US" altLang="ko-KR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URL</a:t>
            </a:r>
            <a:r>
              <a:rPr lang="ko-KR" altLang="en-US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을 사용하여 생성합니다</a:t>
            </a:r>
            <a:r>
              <a:rPr lang="en-US" altLang="ko-KR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-50" dirty="0">
              <a:latin typeface="210 네버랜드" panose="020B0600000101010101" charset="-127"/>
              <a:ea typeface="210 네버랜드" panose="020B0600000101010101" charset="-127"/>
              <a:cs typeface="210 네버랜드 Light"/>
              <a:sym typeface="210 네버랜드 Ligh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3.  </a:t>
            </a:r>
            <a:r>
              <a:rPr lang="ko-KR" altLang="en-US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생성 완료 후 서비스 외부 아이피로 접속하여 확인합니다</a:t>
            </a:r>
            <a:r>
              <a:rPr lang="en-US" altLang="ko-KR" sz="1600" spc="-50" dirty="0">
                <a:latin typeface="210 네버랜드" panose="020B0600000101010101" charset="-127"/>
                <a:ea typeface="210 네버랜드" panose="020B0600000101010101" charset="-127"/>
                <a:cs typeface="210 네버랜드 Light"/>
                <a:sym typeface="210 네버랜드 Light"/>
              </a:rPr>
              <a:t>.</a:t>
            </a:r>
            <a:endParaRPr lang="en-US" sz="1600" spc="-50" dirty="0">
              <a:latin typeface="210 네버랜드" panose="020B0600000101010101" charset="-127"/>
              <a:ea typeface="210 네버랜드" panose="020B0600000101010101" charset="-127"/>
              <a:cs typeface="210 네버랜드 Light"/>
              <a:sym typeface="210 네버랜드 Light"/>
            </a:endParaRPr>
          </a:p>
        </p:txBody>
      </p:sp>
      <p:pic>
        <p:nvPicPr>
          <p:cNvPr id="17" name="그림 16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F0D6384-C36A-4C54-9F86-FD1EE20C69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"/>
          <a:stretch/>
        </p:blipFill>
        <p:spPr>
          <a:xfrm>
            <a:off x="1861145" y="2568654"/>
            <a:ext cx="6440521" cy="5399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3BBB80D-40FD-4171-A4BD-A780A669D4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" r="18885" b="17719"/>
          <a:stretch/>
        </p:blipFill>
        <p:spPr>
          <a:xfrm>
            <a:off x="1981200" y="5753100"/>
            <a:ext cx="67818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30">
            <a:extLst>
              <a:ext uri="{FF2B5EF4-FFF2-40B4-BE49-F238E27FC236}">
                <a16:creationId xmlns:a16="http://schemas.microsoft.com/office/drawing/2014/main" id="{7552FECB-170C-4525-99AA-A396986B5029}"/>
              </a:ext>
            </a:extLst>
          </p:cNvPr>
          <p:cNvSpPr txBox="1"/>
          <p:nvPr/>
        </p:nvSpPr>
        <p:spPr>
          <a:xfrm>
            <a:off x="9163049" y="2478842"/>
            <a:ext cx="7941687" cy="2993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900" spc="50" dirty="0">
                <a:latin typeface="210 네버랜드" panose="020B0600000101010101" charset="-127"/>
                <a:ea typeface="210 네버랜드" panose="020B0600000101010101" charset="-127"/>
              </a:rPr>
              <a:t>사용목적</a:t>
            </a:r>
            <a:endParaRPr lang="en-US" altLang="ko-KR" sz="19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1. Google Cloud Platform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에서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GKE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클러스터에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Nginx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노드를 생성하여 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패치 자동화로 운영 오버헤드 감소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2. AWS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서비스 장애 발생 시 이미지를 활용해 빠른 장애 복구 가능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3. GCP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서비스에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Nginx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서버만 배포되어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AWS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데이터는 사용 가능하고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GCP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서비스 수정이 배포에 문제를 일으키지 않아 개발 및 테스트 환경에 적합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FDD745D6-A407-4F24-8E90-6974326B6547}"/>
              </a:ext>
            </a:extLst>
          </p:cNvPr>
          <p:cNvSpPr txBox="1"/>
          <p:nvPr/>
        </p:nvSpPr>
        <p:spPr>
          <a:xfrm>
            <a:off x="4853572" y="123782"/>
            <a:ext cx="95482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GCP(G</a:t>
            </a:r>
            <a:r>
              <a:rPr lang="en-US" altLang="ko-KR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oogle</a:t>
            </a: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Cloud Platform)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D967F34B-E71A-4767-BCF0-ABF6ECAD666A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8CB66D6D-8784-405F-A7E8-8DAA6CEAF1B2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FCD83FED-9FA7-445A-BB68-D8A3D80A5D6D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7">
            <a:extLst>
              <a:ext uri="{FF2B5EF4-FFF2-40B4-BE49-F238E27FC236}">
                <a16:creationId xmlns:a16="http://schemas.microsoft.com/office/drawing/2014/main" id="{071FFE08-1695-4B79-A3E2-DB05F8BDAE53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3-3</a:t>
            </a:r>
          </a:p>
        </p:txBody>
      </p:sp>
    </p:spTree>
    <p:extLst>
      <p:ext uri="{BB962C8B-B14F-4D97-AF65-F5344CB8AC3E}">
        <p14:creationId xmlns:p14="http://schemas.microsoft.com/office/powerpoint/2010/main" val="306221894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43c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1033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2" y="8630126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131961" y="1030547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4629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98995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98995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0">
            <a:off x="2876550" y="8115300"/>
            <a:ext cx="12553938" cy="381000"/>
            <a:chOff x="4483434" y="8179199"/>
            <a:chExt cx="12553938" cy="381000"/>
          </a:xfrm>
        </p:grpSpPr>
        <p:sp>
          <p:nvSpPr>
            <p:cNvPr id="29" name="TextBox 28"/>
            <p:cNvSpPr txBox="1"/>
            <p:nvPr/>
          </p:nvSpPr>
          <p:spPr>
            <a:xfrm>
              <a:off x="4483434" y="8179199"/>
              <a:ext cx="152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210 네버랜드 Light"/>
                  <a:ea typeface="210 네버랜드 Light"/>
                </a:rPr>
                <a:t>정운학</a:t>
              </a:r>
              <a:endParaRPr lang="ko-KR" altLang="en-US">
                <a:latin typeface="210 네버랜드 Light"/>
                <a:ea typeface="210 네버랜드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102392" y="8179199"/>
              <a:ext cx="9349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210 네버랜드 Light"/>
                  <a:ea typeface="210 네버랜드 Light"/>
                </a:rPr>
                <a:t>윤정희</a:t>
              </a:r>
              <a:endParaRPr lang="en-US" altLang="ko-KR">
                <a:latin typeface="210 네버랜드 Light"/>
                <a:ea typeface="210 네버랜드 Ligh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17752" y="8190867"/>
              <a:ext cx="9349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210 네버랜드 Light"/>
                  <a:ea typeface="210 네버랜드 Light"/>
                </a:rPr>
                <a:t>김호준</a:t>
              </a:r>
              <a:endParaRPr lang="en-US" altLang="ko-KR">
                <a:latin typeface="210 네버랜드 Light"/>
                <a:ea typeface="210 네버랜드 Ligh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417262" y="8181342"/>
              <a:ext cx="9349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210 네버랜드 Light"/>
                  <a:ea typeface="210 네버랜드 Light"/>
                </a:rPr>
                <a:t>박대희</a:t>
              </a:r>
              <a:endParaRPr lang="en-US" altLang="ko-KR">
                <a:latin typeface="210 네버랜드 Light"/>
                <a:ea typeface="210 네버랜드 Light"/>
              </a:endParaRPr>
            </a:p>
          </p:txBody>
        </p:sp>
      </p:grpSp>
      <p:sp>
        <p:nvSpPr>
          <p:cNvPr id="33" name="TextBox 30">
            <a:extLst>
              <a:ext uri="{FF2B5EF4-FFF2-40B4-BE49-F238E27FC236}">
                <a16:creationId xmlns:a16="http://schemas.microsoft.com/office/drawing/2014/main" id="{0C272B5A-568E-4DA6-92C6-8A02E8ED79B4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팀원</a:t>
            </a:r>
            <a:r>
              <a:rPr lang="ko-KR" altLang="en-US" sz="275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소개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E307521D-6268-47F9-A362-497A3E17F79E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8861B32C-FF81-4EAF-AF8C-D8ADC2FE5312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4182044-D327-43DC-9D64-ACF75057D2FD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27">
            <a:extLst>
              <a:ext uri="{FF2B5EF4-FFF2-40B4-BE49-F238E27FC236}">
                <a16:creationId xmlns:a16="http://schemas.microsoft.com/office/drawing/2014/main" id="{A152E644-1B96-4901-A96B-84B3933FCF1D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00</a:t>
            </a: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1650" y="2095500"/>
            <a:ext cx="3657600" cy="5638800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00674" y="2476500"/>
            <a:ext cx="3581400" cy="4724400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030199" y="1647412"/>
            <a:ext cx="3886200" cy="6239288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62075" y="2095128"/>
            <a:ext cx="3886571" cy="55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3114120B-077F-4228-AC39-66E5B7C3A1FA}"/>
              </a:ext>
            </a:extLst>
          </p:cNvPr>
          <p:cNvSpPr txBox="1"/>
          <p:nvPr/>
        </p:nvSpPr>
        <p:spPr>
          <a:xfrm>
            <a:off x="9785678" y="2567136"/>
            <a:ext cx="6945484" cy="6386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900" spc="50" dirty="0">
                <a:latin typeface="210 네버랜드" panose="020B0600000101010101" charset="-127"/>
                <a:ea typeface="210 네버랜드" panose="020B0600000101010101" charset="-127"/>
              </a:rPr>
              <a:t>사용목적</a:t>
            </a:r>
            <a:endParaRPr lang="en-US" altLang="ko-KR" sz="19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1.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보안성 강화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AWS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와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GCP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가 직접 연결되어 인터넷에 노출되지 않으며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두 클라우드 간 원활한 통신을 통해 보안 유지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2. GKE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관리 효율성 및 운영 최적화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GKE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의 자동 스케일링 기능을 활용하여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Nginx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노드 효율적 운영 및 자동 업데이트로 오버헤드 최소화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3.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두 클라우드 플랫폼 활용한 효율적인 인프라 구축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AWS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에서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RDS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와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EC2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연결을 통한 높은 가용성 제공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GCP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에서는 이미지 템플릿 등을 저장해 장애 발생 시 복구 효율성 극대화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900" spc="50" dirty="0">
                <a:latin typeface="210 네버랜드" panose="020B0600000101010101" charset="-127"/>
                <a:ea typeface="210 네버랜드" panose="020B0600000101010101" charset="-127"/>
              </a:rPr>
              <a:t>구현 방법</a:t>
            </a:r>
            <a:endParaRPr lang="en-US" altLang="ko-KR" sz="19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Virtual Private Gateway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와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Customer Gateway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설정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2.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동적 라우팅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(BGP)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설정을 통해 양쪽 게이트웨이가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Pre-shared Key (PSK)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로 인증하고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en-US" altLang="ko-KR" sz="1600" spc="50" dirty="0" err="1">
                <a:latin typeface="210 네버랜드" panose="020B0600000101010101" charset="-127"/>
                <a:ea typeface="210 네버랜드" panose="020B0600000101010101" charset="-127"/>
              </a:rPr>
              <a:t>Ipsec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터널을 통해 암호화된 데이터를 전달하며 경로를 주고받음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079F5EB-7997-4FA6-B1D7-84362AA53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62"/>
          <a:stretch/>
        </p:blipFill>
        <p:spPr>
          <a:xfrm>
            <a:off x="1556838" y="2644025"/>
            <a:ext cx="7221914" cy="3242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191BE09-9DB3-4A92-A456-8FCACAFB0D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27"/>
          <a:stretch/>
        </p:blipFill>
        <p:spPr>
          <a:xfrm>
            <a:off x="2287336" y="4492893"/>
            <a:ext cx="7221914" cy="3067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30">
            <a:extLst>
              <a:ext uri="{FF2B5EF4-FFF2-40B4-BE49-F238E27FC236}">
                <a16:creationId xmlns:a16="http://schemas.microsoft.com/office/drawing/2014/main" id="{7A2599DD-4C57-2D28-70A0-81B4326306CA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VPN</a:t>
            </a:r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1D455563-A98C-3B6F-38F3-3D2F5FD4EE22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5831600-1FF4-7162-ACD5-CC6CF6B7006C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40D25033-35EA-B968-1782-7DBA79E7A99F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BD66A58-6410-5E8D-41BD-A348D76AED44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3-4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D9A348-EFD9-E0D9-E2EF-A43845EF2BC8}"/>
              </a:ext>
            </a:extLst>
          </p:cNvPr>
          <p:cNvSpPr txBox="1"/>
          <p:nvPr/>
        </p:nvSpPr>
        <p:spPr>
          <a:xfrm>
            <a:off x="3056268" y="1052893"/>
            <a:ext cx="12379040" cy="528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클라우드 간 안전한연결 </a:t>
            </a:r>
            <a:r>
              <a:rPr lang="en-US" altLang="ko-KR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“AWS &amp; GCP Site-to-Site VPN”</a:t>
            </a:r>
          </a:p>
        </p:txBody>
      </p:sp>
    </p:spTree>
    <p:extLst>
      <p:ext uri="{BB962C8B-B14F-4D97-AF65-F5344CB8AC3E}">
        <p14:creationId xmlns:p14="http://schemas.microsoft.com/office/powerpoint/2010/main" val="321175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33">
            <a:extLst>
              <a:ext uri="{FF2B5EF4-FFF2-40B4-BE49-F238E27FC236}">
                <a16:creationId xmlns:a16="http://schemas.microsoft.com/office/drawing/2014/main" id="{E7427B55-2D91-46B8-B816-467392176AA0}"/>
              </a:ext>
            </a:extLst>
          </p:cNvPr>
          <p:cNvSpPr/>
          <p:nvPr/>
        </p:nvSpPr>
        <p:spPr>
          <a:xfrm rot="3488808" flipH="1" flipV="1">
            <a:off x="636959" y="4236772"/>
            <a:ext cx="1303096" cy="1108175"/>
          </a:xfrm>
          <a:custGeom>
            <a:avLst/>
            <a:gdLst/>
            <a:ahLst/>
            <a:cxnLst/>
            <a:rect l="l" t="t" r="r" b="b"/>
            <a:pathLst>
              <a:path w="1303096" h="1108175">
                <a:moveTo>
                  <a:pt x="1303096" y="1108175"/>
                </a:moveTo>
                <a:lnTo>
                  <a:pt x="0" y="1108175"/>
                </a:lnTo>
                <a:lnTo>
                  <a:pt x="0" y="0"/>
                </a:lnTo>
                <a:lnTo>
                  <a:pt x="1303096" y="0"/>
                </a:lnTo>
                <a:lnTo>
                  <a:pt x="1303096" y="110817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2" name="그림 21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AAD7170-6109-4809-9CB6-F9497C0A2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235" y="1901517"/>
            <a:ext cx="7327446" cy="4022059"/>
          </a:xfrm>
          <a:prstGeom prst="rect">
            <a:avLst/>
          </a:prstGeom>
        </p:spPr>
      </p:pic>
      <p:pic>
        <p:nvPicPr>
          <p:cNvPr id="23" name="그림 22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D5BF058A-AC4E-4569-8E4A-FF192D60BC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47" t="-5128" r="17710"/>
          <a:stretch/>
        </p:blipFill>
        <p:spPr>
          <a:xfrm>
            <a:off x="1862944" y="3524074"/>
            <a:ext cx="7775377" cy="2776576"/>
          </a:xfrm>
          <a:prstGeom prst="rect">
            <a:avLst/>
          </a:prstGeom>
        </p:spPr>
      </p:pic>
      <p:sp>
        <p:nvSpPr>
          <p:cNvPr id="24" name="TextBox 30">
            <a:extLst>
              <a:ext uri="{FF2B5EF4-FFF2-40B4-BE49-F238E27FC236}">
                <a16:creationId xmlns:a16="http://schemas.microsoft.com/office/drawing/2014/main" id="{A413DE90-50E2-46DD-BFF0-55B35C200835}"/>
              </a:ext>
            </a:extLst>
          </p:cNvPr>
          <p:cNvSpPr txBox="1"/>
          <p:nvPr/>
        </p:nvSpPr>
        <p:spPr>
          <a:xfrm>
            <a:off x="10376308" y="1287788"/>
            <a:ext cx="6589457" cy="856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900" dirty="0">
                <a:latin typeface="210 네버랜드" panose="020B0600000101010101" charset="-127"/>
                <a:ea typeface="210 네버랜드" panose="020B0600000101010101" charset="-127"/>
              </a:rPr>
              <a:t>사용목적</a:t>
            </a:r>
            <a:endParaRPr lang="en-US" altLang="ko-KR" sz="19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1.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고가용성 및 내구성 강화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자동 백업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RDS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는 자동으로 백업을 수행하여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데이터 손실 없이 복구할 수 있는 기능을 제공합니다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멀티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AZ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배포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RDS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는 멀티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AZ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배포를 지원하여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장애가 발생한 경우 자동으로 다른 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AZ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로 전환되며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시스템의 가용성을 높입니다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2.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회원가입 정보 보호 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안전한 데이터 저장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: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배포된 사이트의 회원가입 정보를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RDS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에 저장하여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AWS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가 관리하는 고가용성 및 내구성이 보장된 환경에서 안전하게 저장됩니다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3.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최소한의 관리 부담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 RDS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는 관리형 서비스로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데이터배이스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관리 작업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(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패치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백업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)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을 자동으로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처리하여 관리 부담을 최소화합니다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900" dirty="0">
                <a:latin typeface="210 네버랜드" panose="020B0600000101010101" charset="-127"/>
                <a:ea typeface="210 네버랜드" panose="020B0600000101010101" charset="-127"/>
              </a:rPr>
              <a:t>구현 방법</a:t>
            </a:r>
            <a:endParaRPr lang="en-US" altLang="ko-KR" sz="19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1. RDS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를 인스턴스에 연결 후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RDS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엔드포인트로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접속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2.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테이블생성 후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쿼리문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작성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3. RDS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엔드포인트로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생성한 테이블에 데이터를 저장하도록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JSP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파일 코드작성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ko-KR" sz="1300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06680C1-D890-46BC-A44C-8B41769DF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4545" y="4786091"/>
            <a:ext cx="7465537" cy="40036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C22A6B-0696-8651-C9CD-1F7C574A589D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RDS</a:t>
            </a:r>
          </a:p>
        </p:txBody>
      </p:sp>
      <p:grpSp>
        <p:nvGrpSpPr>
          <p:cNvPr id="32" name="Group 11">
            <a:extLst>
              <a:ext uri="{FF2B5EF4-FFF2-40B4-BE49-F238E27FC236}">
                <a16:creationId xmlns:a16="http://schemas.microsoft.com/office/drawing/2014/main" id="{B2065D89-C5B9-6359-A1CF-C7BA61627124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0E2E26E0-96A2-EC8B-BAD7-B31EDDE6F5C8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891A45D2-92DA-4DE6-2620-6618E9FD7EB5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EC5EBA6-900B-C95E-840D-7361E2492BE0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3-5</a:t>
            </a:r>
          </a:p>
        </p:txBody>
      </p:sp>
    </p:spTree>
    <p:extLst>
      <p:ext uri="{BB962C8B-B14F-4D97-AF65-F5344CB8AC3E}">
        <p14:creationId xmlns:p14="http://schemas.microsoft.com/office/powerpoint/2010/main" val="404304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350CFB7B-A1F5-4679-9D5D-4DEAC37D6120}"/>
              </a:ext>
            </a:extLst>
          </p:cNvPr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8A32624-4A07-4C24-98B5-FCF6CD289477}"/>
              </a:ext>
            </a:extLst>
          </p:cNvPr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E307BCA0-3F9B-4B1F-A051-36A6B25F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437" y="2284446"/>
            <a:ext cx="5587493" cy="4230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39FCBC4-887D-457B-B3F8-EAF08DC3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71" y="3801234"/>
            <a:ext cx="6585118" cy="53110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ED31B0-457C-43B2-A695-249A9E605C69}"/>
              </a:ext>
            </a:extLst>
          </p:cNvPr>
          <p:cNvSpPr txBox="1"/>
          <p:nvPr/>
        </p:nvSpPr>
        <p:spPr>
          <a:xfrm>
            <a:off x="9829799" y="6895038"/>
            <a:ext cx="5867649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spc="50" dirty="0">
                <a:latin typeface="210 네버랜드" panose="020B0600000101010101" charset="-127"/>
                <a:ea typeface="210 네버랜드" panose="020B0600000101010101" charset="-127"/>
              </a:rPr>
              <a:t>구현 방법</a:t>
            </a:r>
            <a:endParaRPr lang="en-US" altLang="ko-KR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ROUTE53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설정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2. S3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버킷 생성 및 파일 업로드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3. CloudFront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배포 설정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4. ACM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인증서 발급 및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CloudFront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연결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5. DNS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레코드 설정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6" name="TextBox 30">
            <a:extLst>
              <a:ext uri="{FF2B5EF4-FFF2-40B4-BE49-F238E27FC236}">
                <a16:creationId xmlns:a16="http://schemas.microsoft.com/office/drawing/2014/main" id="{97058CE8-9CBD-4764-8635-46E6D30177BF}"/>
              </a:ext>
            </a:extLst>
          </p:cNvPr>
          <p:cNvSpPr txBox="1"/>
          <p:nvPr/>
        </p:nvSpPr>
        <p:spPr>
          <a:xfrm>
            <a:off x="2362036" y="1333500"/>
            <a:ext cx="13639964" cy="50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altLang="ko-KR" sz="2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</a:rPr>
              <a:t>ROUTE53 </a:t>
            </a:r>
            <a:r>
              <a:rPr lang="ko-KR" altLang="en-US" sz="2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</a:rPr>
              <a:t>이용하여 트래픽 분산</a:t>
            </a:r>
            <a:r>
              <a:rPr lang="en-US" altLang="ko-KR" sz="2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</a:rPr>
              <a:t>, </a:t>
            </a:r>
            <a:r>
              <a:rPr lang="ko-KR" altLang="en-US" sz="2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</a:rPr>
              <a:t>간편한 도메인 관리</a:t>
            </a:r>
            <a:r>
              <a:rPr lang="en-US" altLang="ko-KR" sz="2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</a:rPr>
              <a:t>, </a:t>
            </a:r>
            <a:r>
              <a:rPr lang="ko-KR" altLang="en-US" sz="2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</a:rPr>
              <a:t>보안 강화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CBDB4-5A83-47D6-93CC-60ABBA60CB36}"/>
              </a:ext>
            </a:extLst>
          </p:cNvPr>
          <p:cNvSpPr txBox="1"/>
          <p:nvPr/>
        </p:nvSpPr>
        <p:spPr>
          <a:xfrm>
            <a:off x="9829799" y="1925320"/>
            <a:ext cx="7173836" cy="4932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dirty="0">
                <a:latin typeface="210 네버랜드" panose="020B0600000101010101" charset="-127"/>
                <a:ea typeface="210 네버랜드" panose="020B0600000101010101" charset="-127"/>
              </a:rPr>
              <a:t>사용 목적</a:t>
            </a:r>
            <a:endParaRPr lang="en-US" altLang="ko-KR" sz="19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latin typeface="210 네버랜드" panose="020B0600000101010101" charset="-127"/>
                <a:ea typeface="210 네버랜드" panose="020B0600000101010101" charset="-127"/>
              </a:rPr>
              <a:t> 트래픽 분산 및 고가용성 보장</a:t>
            </a:r>
            <a:b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</a:b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Route 53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은 트래픽을 효율적으로 분산시키고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서버 장애 시 자동으로 다른 서버로 전환하여 고가용성을 제공합니다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latin typeface="210 네버랜드" panose="020B0600000101010101" charset="-127"/>
                <a:ea typeface="210 네버랜드" panose="020B0600000101010101" charset="-127"/>
              </a:rPr>
              <a:t>간편한 도메인 관리</a:t>
            </a:r>
            <a:b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</a:b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Route 53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은 도메인 등록과 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DNS 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관리가 직관적이고 간편하여 효율적인 도메인 운영을 지원합니다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latin typeface="210 네버랜드" panose="020B0600000101010101" charset="-127"/>
                <a:ea typeface="210 네버랜드" panose="020B0600000101010101" charset="-127"/>
              </a:rPr>
              <a:t>보안 강화</a:t>
            </a:r>
            <a:b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</a:b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Route 53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은 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ACM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을 통한 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SSL 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인증서 관리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WAF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와의 통합으로 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DDoS 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공격 방어 및 웹 애플리케이션 보호를 강화합니다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7B6CECD3-7F7F-ADFE-8BC8-DF12FB745038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ROUTE53</a:t>
            </a: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BA66DA17-76D0-62BF-5436-07DF1EB5A8D3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350E1B4-BD12-9E75-F635-BFA296321FFF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5585AE92-B1CF-92DF-719D-F7652A1F5E9C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ACBCEF6-B771-7D18-8EAA-6967DB767A44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3-6</a:t>
            </a:r>
          </a:p>
        </p:txBody>
      </p:sp>
    </p:spTree>
    <p:extLst>
      <p:ext uri="{BB962C8B-B14F-4D97-AF65-F5344CB8AC3E}">
        <p14:creationId xmlns:p14="http://schemas.microsoft.com/office/powerpoint/2010/main" val="2985747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FCC041D8-59FA-4104-9641-C71382F1A9DC}"/>
              </a:ext>
            </a:extLst>
          </p:cNvPr>
          <p:cNvSpPr txBox="1"/>
          <p:nvPr/>
        </p:nvSpPr>
        <p:spPr>
          <a:xfrm>
            <a:off x="2457371" y="1203851"/>
            <a:ext cx="164448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2-1</a:t>
            </a:r>
          </a:p>
        </p:txBody>
      </p:sp>
      <p:pic>
        <p:nvPicPr>
          <p:cNvPr id="30" name="그림 2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84F6294-FA90-47A2-9400-B759EC8035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" r="40241" b="-298"/>
          <a:stretch/>
        </p:blipFill>
        <p:spPr>
          <a:xfrm>
            <a:off x="1528436" y="2348077"/>
            <a:ext cx="7434754" cy="5052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B24D50-90BA-44FA-8B7E-3F58E67028D9}"/>
              </a:ext>
            </a:extLst>
          </p:cNvPr>
          <p:cNvSpPr txBox="1"/>
          <p:nvPr/>
        </p:nvSpPr>
        <p:spPr>
          <a:xfrm>
            <a:off x="9334336" y="2057712"/>
            <a:ext cx="6945484" cy="6684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1900" dirty="0">
                <a:latin typeface="210 네버랜드" panose="020B0600000101010101" charset="-127"/>
                <a:ea typeface="210 네버랜드" panose="020B0600000101010101" charset="-127"/>
              </a:rPr>
              <a:t>Cloud Watch </a:t>
            </a:r>
            <a:r>
              <a:rPr lang="ko-KR" altLang="en-US" sz="1900" dirty="0">
                <a:latin typeface="210 네버랜드" panose="020B0600000101010101" charset="-127"/>
                <a:ea typeface="210 네버랜드" panose="020B0600000101010101" charset="-127"/>
              </a:rPr>
              <a:t>모니터링</a:t>
            </a:r>
            <a:endParaRPr lang="en-US" altLang="ko-KR" sz="19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CPU Utilization :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인스턴스의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CPU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사용량을 모니터링하여 부하상태를 확인하고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성눙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저하가 발생하는 시점을 파악할 수 있습니다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Network In / Network Out: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인스턴스의 네트워크 트래픽을 모니터링하여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트래픽 과부하나 네트워크 용량을 파악하고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네트워크 성능 최적화가 가능합니다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베스천서버에서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모든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프라이빗서버를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관리하기에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베스천서버의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CloudWatch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의 로그 및 지표를 확인하면  전체적인 트래픽 및 접근에 관한 보안 이슈를 실시간으로 추적할 수 있습니다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1900" dirty="0">
                <a:latin typeface="210 네버랜드" panose="020B0600000101010101" charset="-127"/>
                <a:ea typeface="210 네버랜드" panose="020B0600000101010101" charset="-127"/>
              </a:rPr>
              <a:t>3Tier </a:t>
            </a:r>
            <a:r>
              <a:rPr lang="ko-KR" altLang="en-US" sz="1900" dirty="0">
                <a:latin typeface="210 네버랜드" panose="020B0600000101010101" charset="-127"/>
                <a:ea typeface="210 네버랜드" panose="020B0600000101010101" charset="-127"/>
              </a:rPr>
              <a:t>모니터링</a:t>
            </a:r>
            <a:endParaRPr lang="en-US" altLang="ko-KR" sz="19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Web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및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was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서버는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Auto Scaling 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지표로 서버의 부화상태를 실시간 </a:t>
            </a:r>
            <a:r>
              <a:rPr lang="ko-KR" altLang="en-US" sz="1600" spc="50" dirty="0" err="1">
                <a:latin typeface="210 네버랜드" panose="020B0600000101010101" charset="-127"/>
                <a:ea typeface="210 네버랜드" panose="020B0600000101010101" charset="-127"/>
              </a:rPr>
              <a:t>모니터링가능하며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ELB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성능을 모니터링하면 트래픽 분산 상태를 최적화하고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,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장애 발생 시 자동 복구가 가능합니다</a:t>
            </a:r>
            <a:endParaRPr lang="en-US" altLang="ko-KR" sz="1600" spc="5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Db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서버의 경우는 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RDS</a:t>
            </a:r>
            <a:r>
              <a:rPr lang="ko-KR" altLang="en-US" sz="1600" spc="50" dirty="0">
                <a:latin typeface="210 네버랜드" panose="020B0600000101010101" charset="-127"/>
                <a:ea typeface="210 네버랜드" panose="020B0600000101010101" charset="-127"/>
              </a:rPr>
              <a:t>의 성능지표를 모니터링하여 데이터베이스 성능이나 필요한 리소스를 자동으로 확장합니다</a:t>
            </a:r>
            <a:r>
              <a:rPr lang="en-US" altLang="ko-KR" sz="1600" spc="5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ko-KR" sz="1300" dirty="0"/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561C227D-F86C-EE02-16A1-C6E609FDFDB0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모니터링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E81B782C-7670-396E-5055-5017DD183E8F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E6DF0E3-7FC7-BD7A-533A-188C0A634DF9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C2A70494-82EB-626A-3886-CDB5972E8EAC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8A0420-FE5C-83CA-48DE-CD2936B247C5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3-7</a:t>
            </a:r>
          </a:p>
        </p:txBody>
      </p:sp>
    </p:spTree>
    <p:extLst>
      <p:ext uri="{BB962C8B-B14F-4D97-AF65-F5344CB8AC3E}">
        <p14:creationId xmlns:p14="http://schemas.microsoft.com/office/powerpoint/2010/main" val="3706781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905C7862-E26B-4C81-8C58-C6730910F709}"/>
              </a:ext>
            </a:extLst>
          </p:cNvPr>
          <p:cNvSpPr txBox="1"/>
          <p:nvPr/>
        </p:nvSpPr>
        <p:spPr>
          <a:xfrm>
            <a:off x="3515891" y="3259537"/>
            <a:ext cx="12333709" cy="3791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AWS 3-Tier :  </a:t>
            </a:r>
            <a:r>
              <a:rPr lang="en-US" altLang="ko-KR" dirty="0">
                <a:hlinkClick r:id="rId4"/>
              </a:rPr>
              <a:t>https://brash-sparrow-3c8.notion.site/AWS-V2-13d6709a0611801fbd00c091374da813?pvs=4</a:t>
            </a:r>
            <a:endParaRPr lang="en-US" altLang="ko-KR" dirty="0"/>
          </a:p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GKE : </a:t>
            </a:r>
            <a:r>
              <a:rPr lang="en-US" altLang="ko-KR" dirty="0">
                <a:hlinkClick r:id="rId5"/>
              </a:rPr>
              <a:t>https://brash-sparrow-3c8.notion.site/gke-15f6709a061180a6910def8aaca96bc2?pvs=4</a:t>
            </a:r>
            <a:endParaRPr lang="en-US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Site By Site VPN : </a:t>
            </a:r>
            <a:r>
              <a:rPr lang="en-US" altLang="ko-KR" dirty="0">
                <a:hlinkClick r:id="rId6"/>
              </a:rPr>
              <a:t>https://brash-sparrow-3c8.notion.site/Site-by-Site-VPN-15f6709a0611800b9455ea821001a3a7?pvs=4</a:t>
            </a:r>
            <a:endParaRPr lang="en-US" altLang="ko-KR" dirty="0"/>
          </a:p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Jenkins : </a:t>
            </a:r>
            <a:r>
              <a:rPr lang="en-US" altLang="ko-KR" dirty="0">
                <a:hlinkClick r:id="rId7"/>
              </a:rPr>
              <a:t>https://brash-sparrow-3c8.notion.site/Jenkins-15e6709a061180268a1fe6be95ccd3da?pvs=4</a:t>
            </a:r>
            <a:endParaRPr lang="en-US" altLang="ko-KR" dirty="0"/>
          </a:p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Route53 : </a:t>
            </a:r>
            <a:r>
              <a:rPr lang="en-US" altLang="ko-KR" u="sng" dirty="0">
                <a:hlinkClick r:id="rId8"/>
              </a:rPr>
              <a:t>https://share.evernote.com/note/a33cdeb0-2055-7eee-75e4-e2476b9f517c</a:t>
            </a:r>
            <a:endParaRPr lang="en-US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Spring Boot </a:t>
            </a:r>
            <a:r>
              <a:rPr lang="ko-KR" altLang="en-US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게시판제작 </a:t>
            </a:r>
            <a:r>
              <a:rPr lang="en-US" altLang="ko-KR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: </a:t>
            </a:r>
            <a:r>
              <a:rPr lang="en-US" altLang="ko-KR" dirty="0">
                <a:hlinkClick r:id="rId9"/>
              </a:rPr>
              <a:t>https://share.evernote.com/note/21b08090-b259-2cc2-2da7-d39f6bee720f</a:t>
            </a:r>
            <a:endParaRPr lang="en-US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algn="ctr">
              <a:lnSpc>
                <a:spcPts val="4260"/>
              </a:lnSpc>
              <a:spcBef>
                <a:spcPct val="0"/>
              </a:spcBef>
            </a:pPr>
            <a:endParaRPr lang="en-US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D8F21BC7-738A-4367-9611-80B800A4E41D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마무리</a:t>
            </a:r>
            <a:endParaRPr lang="en-US" altLang="ko-KR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F29CCCEB-1E80-4146-8E5C-9C3EC960CE5D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443E35B-4D62-48D8-BB31-6A8329118524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AACCAB5B-D88E-4F35-ABC7-73FF1C425EF1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7">
            <a:extLst>
              <a:ext uri="{FF2B5EF4-FFF2-40B4-BE49-F238E27FC236}">
                <a16:creationId xmlns:a16="http://schemas.microsoft.com/office/drawing/2014/main" id="{DD8AE814-311B-4878-BDB9-81458111E45A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3.8</a:t>
            </a: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28E15EC3-0642-162E-1662-CC4779028113}"/>
              </a:ext>
            </a:extLst>
          </p:cNvPr>
          <p:cNvSpPr txBox="1"/>
          <p:nvPr/>
        </p:nvSpPr>
        <p:spPr>
          <a:xfrm>
            <a:off x="6896099" y="1544069"/>
            <a:ext cx="44958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진행 세부내용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021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F9775D-3F08-3604-C486-1EEF92BB6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978F18-D237-1E76-E166-430F6856DCD0}"/>
              </a:ext>
            </a:extLst>
          </p:cNvPr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596DCD-18A6-0AFB-0D7C-82DF2530B6E0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AC7279-B757-658B-F34B-BC12A5280BD7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7A3205B-4BB7-928D-C4E0-4E2DFA91BB41}"/>
              </a:ext>
            </a:extLst>
          </p:cNvPr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B03CF6-8CDF-ABA2-2297-7D6EDEF0E558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D803D7F-B006-36D8-227C-C00C7D258CFA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A035C64-65B6-5D98-ECCB-83201332877A}"/>
              </a:ext>
            </a:extLst>
          </p:cNvPr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52853FF-FCFA-80F1-19A3-AE0723899A43}"/>
                </a:ext>
              </a:extLst>
            </p:cNvPr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D79E32B-8085-3A3C-6113-9188E1991ED6}"/>
                </a:ext>
              </a:extLst>
            </p:cNvPr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C3AC13D-9B6E-9C2E-09B4-976C41518E86}"/>
              </a:ext>
            </a:extLst>
          </p:cNvPr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7DCD373-5780-F8AA-A111-AF62EFFECD0C}"/>
                </a:ext>
              </a:extLst>
            </p:cNvPr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E357211-3178-EC72-4DD9-51840F96346D}"/>
                </a:ext>
              </a:extLst>
            </p:cNvPr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D3EAE1DC-9D4D-4F26-EE77-8DD2BB705251}"/>
              </a:ext>
            </a:extLst>
          </p:cNvPr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ECAB65E-FAA0-1B00-8B31-4C88909A5967}"/>
              </a:ext>
            </a:extLst>
          </p:cNvPr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979A4C93-8BBF-1260-E95D-14F7F222368A}"/>
              </a:ext>
            </a:extLst>
          </p:cNvPr>
          <p:cNvGrpSpPr/>
          <p:nvPr/>
        </p:nvGrpSpPr>
        <p:grpSpPr>
          <a:xfrm>
            <a:off x="11765590" y="1688730"/>
            <a:ext cx="4756086" cy="7559681"/>
            <a:chOff x="0" y="0"/>
            <a:chExt cx="1791007" cy="898784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61F6DB5-2809-5B6E-8A66-C71ADA255C01}"/>
                </a:ext>
              </a:extLst>
            </p:cNvPr>
            <p:cNvSpPr/>
            <p:nvPr/>
          </p:nvSpPr>
          <p:spPr>
            <a:xfrm>
              <a:off x="0" y="0"/>
              <a:ext cx="1791007" cy="898784"/>
            </a:xfrm>
            <a:custGeom>
              <a:avLst/>
              <a:gdLst/>
              <a:ahLst/>
              <a:cxnLst/>
              <a:rect l="l" t="t" r="r" b="b"/>
              <a:pathLst>
                <a:path w="1791007" h="898784">
                  <a:moveTo>
                    <a:pt x="22770" y="0"/>
                  </a:moveTo>
                  <a:lnTo>
                    <a:pt x="1768238" y="0"/>
                  </a:lnTo>
                  <a:cubicBezTo>
                    <a:pt x="1774276" y="0"/>
                    <a:pt x="1780068" y="2399"/>
                    <a:pt x="1784338" y="6669"/>
                  </a:cubicBezTo>
                  <a:cubicBezTo>
                    <a:pt x="1788608" y="10939"/>
                    <a:pt x="1791007" y="16731"/>
                    <a:pt x="1791007" y="22770"/>
                  </a:cubicBezTo>
                  <a:lnTo>
                    <a:pt x="1791007" y="876015"/>
                  </a:lnTo>
                  <a:cubicBezTo>
                    <a:pt x="1791007" y="882054"/>
                    <a:pt x="1788608" y="887845"/>
                    <a:pt x="1784338" y="892115"/>
                  </a:cubicBezTo>
                  <a:cubicBezTo>
                    <a:pt x="1780068" y="896385"/>
                    <a:pt x="1774276" y="898784"/>
                    <a:pt x="1768238" y="898784"/>
                  </a:cubicBezTo>
                  <a:lnTo>
                    <a:pt x="22770" y="898784"/>
                  </a:lnTo>
                  <a:cubicBezTo>
                    <a:pt x="16731" y="898784"/>
                    <a:pt x="10939" y="896385"/>
                    <a:pt x="6669" y="892115"/>
                  </a:cubicBezTo>
                  <a:cubicBezTo>
                    <a:pt x="2399" y="887845"/>
                    <a:pt x="0" y="882054"/>
                    <a:pt x="0" y="876015"/>
                  </a:cubicBezTo>
                  <a:lnTo>
                    <a:pt x="0" y="22770"/>
                  </a:lnTo>
                  <a:cubicBezTo>
                    <a:pt x="0" y="16731"/>
                    <a:pt x="2399" y="10939"/>
                    <a:pt x="6669" y="6669"/>
                  </a:cubicBezTo>
                  <a:cubicBezTo>
                    <a:pt x="10939" y="2399"/>
                    <a:pt x="16731" y="0"/>
                    <a:pt x="22770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90068060-E53C-6F4B-1B2F-1CC2AC7F18C5}"/>
                </a:ext>
              </a:extLst>
            </p:cNvPr>
            <p:cNvSpPr txBox="1"/>
            <p:nvPr/>
          </p:nvSpPr>
          <p:spPr>
            <a:xfrm>
              <a:off x="0" y="-38100"/>
              <a:ext cx="1791007" cy="93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30">
            <a:extLst>
              <a:ext uri="{FF2B5EF4-FFF2-40B4-BE49-F238E27FC236}">
                <a16:creationId xmlns:a16="http://schemas.microsoft.com/office/drawing/2014/main" id="{FA839BC9-56B6-54DE-7851-E54542C26784}"/>
              </a:ext>
            </a:extLst>
          </p:cNvPr>
          <p:cNvSpPr txBox="1"/>
          <p:nvPr/>
        </p:nvSpPr>
        <p:spPr>
          <a:xfrm>
            <a:off x="2953656" y="3090767"/>
            <a:ext cx="6785172" cy="6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altLang="ko-KR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04. </a:t>
            </a:r>
            <a:r>
              <a:rPr lang="ko-KR" altLang="en-US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결과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525B5E8A-7B37-3F4B-93F6-D6BEBE44018F}"/>
              </a:ext>
            </a:extLst>
          </p:cNvPr>
          <p:cNvSpPr txBox="1"/>
          <p:nvPr/>
        </p:nvSpPr>
        <p:spPr>
          <a:xfrm>
            <a:off x="11981148" y="3401429"/>
            <a:ext cx="441960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결과내용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ko-KR" altLang="en-US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홈페이지 추가사항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3669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953F798-395C-A6E0-05C4-B9B2654AD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2"/>
          <a:stretch/>
        </p:blipFill>
        <p:spPr>
          <a:xfrm>
            <a:off x="1458861" y="3508952"/>
            <a:ext cx="7989939" cy="574934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B85D43-E063-96CE-71E4-4756188445E0}"/>
              </a:ext>
            </a:extLst>
          </p:cNvPr>
          <p:cNvSpPr/>
          <p:nvPr/>
        </p:nvSpPr>
        <p:spPr>
          <a:xfrm>
            <a:off x="8191600" y="4168849"/>
            <a:ext cx="609600" cy="30480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7262B7-61DB-3C16-EE47-6E2126C0DDB2}"/>
              </a:ext>
            </a:extLst>
          </p:cNvPr>
          <p:cNvSpPr/>
          <p:nvPr/>
        </p:nvSpPr>
        <p:spPr>
          <a:xfrm>
            <a:off x="4948820" y="4125365"/>
            <a:ext cx="609600" cy="30480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81384C-7B49-797E-ADCB-E5E5FB8AC30B}"/>
              </a:ext>
            </a:extLst>
          </p:cNvPr>
          <p:cNvSpPr/>
          <p:nvPr/>
        </p:nvSpPr>
        <p:spPr>
          <a:xfrm>
            <a:off x="2562729" y="3771900"/>
            <a:ext cx="1287776" cy="22860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736BE88-062A-BB15-F5A7-103ED3E49B8C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8801200" y="4321249"/>
            <a:ext cx="2522369" cy="3608847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B969ECF-59A0-FE0A-6F8F-A08306D69D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9" r="63571" b="58420"/>
          <a:stretch/>
        </p:blipFill>
        <p:spPr>
          <a:xfrm>
            <a:off x="11323569" y="6775628"/>
            <a:ext cx="4678431" cy="23089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A60FF21-230E-FB2C-9602-1EF35FF0B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128" y="1321798"/>
            <a:ext cx="6250672" cy="18238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7241E63-8FE3-2D99-62D8-A6BA9B8160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711" b="3856"/>
          <a:stretch/>
        </p:blipFill>
        <p:spPr>
          <a:xfrm>
            <a:off x="11323569" y="1953425"/>
            <a:ext cx="4678431" cy="4057544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9F0B71F-3D8D-39FB-297C-922704DD294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5558420" y="2936149"/>
            <a:ext cx="5765149" cy="1341616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0">
            <a:extLst>
              <a:ext uri="{FF2B5EF4-FFF2-40B4-BE49-F238E27FC236}">
                <a16:creationId xmlns:a16="http://schemas.microsoft.com/office/drawing/2014/main" id="{2DBAF86E-F75F-3161-2924-20EA14FBD743}"/>
              </a:ext>
            </a:extLst>
          </p:cNvPr>
          <p:cNvSpPr txBox="1"/>
          <p:nvPr/>
        </p:nvSpPr>
        <p:spPr>
          <a:xfrm>
            <a:off x="12788625" y="1338013"/>
            <a:ext cx="1748317" cy="528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게시판</a:t>
            </a:r>
            <a:endParaRPr lang="en-US" sz="25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581401FD-F664-71E0-2C08-85505FE3467B}"/>
              </a:ext>
            </a:extLst>
          </p:cNvPr>
          <p:cNvSpPr txBox="1"/>
          <p:nvPr/>
        </p:nvSpPr>
        <p:spPr>
          <a:xfrm>
            <a:off x="12574340" y="6224748"/>
            <a:ext cx="2176889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회원가입</a:t>
            </a:r>
            <a:endParaRPr lang="en-US" sz="25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B33D4650-DF6B-0714-8023-C707D3BFBF1B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결과내용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5664156C-E6D0-A802-5F7D-E3530DDCF31A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1926140E-00AB-66D5-9D1E-ECED028C4B3E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A410F4D2-BA96-43B0-52DE-DBABC3120769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4DED939-0C25-306B-62DC-4AA41C94CE4B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4-1</a:t>
            </a:r>
          </a:p>
        </p:txBody>
      </p:sp>
    </p:spTree>
    <p:extLst>
      <p:ext uri="{BB962C8B-B14F-4D97-AF65-F5344CB8AC3E}">
        <p14:creationId xmlns:p14="http://schemas.microsoft.com/office/powerpoint/2010/main" val="396595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28D8928B-914E-5383-3E77-CEFFBB3EBEA0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추가사항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C5DD2EE2-5BDB-307E-9C99-0D0C91E156BB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5F572F23-1638-E0DD-BB7B-6A64A19A3D35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E791814A-7FC4-0040-10F1-780FAF6A3EB4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4AAA327-58D4-A703-69FC-B387A34B06E5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4-2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94915-AAD4-39B6-9091-60D3F6869B68}"/>
              </a:ext>
            </a:extLst>
          </p:cNvPr>
          <p:cNvSpPr txBox="1"/>
          <p:nvPr/>
        </p:nvSpPr>
        <p:spPr>
          <a:xfrm>
            <a:off x="8971869" y="7399166"/>
            <a:ext cx="6945484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홈페이지에 </a:t>
            </a:r>
            <a:r>
              <a:rPr lang="ko-KR" altLang="en-US" sz="1600" dirty="0" err="1">
                <a:latin typeface="210 네버랜드" panose="020B0600000101010101" charset="-127"/>
                <a:ea typeface="210 네버랜드" panose="020B0600000101010101" charset="-127"/>
              </a:rPr>
              <a:t>눈내리는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 효과 추가설정 </a:t>
            </a:r>
            <a:endParaRPr lang="en-US" altLang="ko-KR" sz="16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CSS 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설정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: 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배경 위치 설정 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( 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우선순위 및 크기설정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 ) 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JSON : 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  눈송이가 페이지 상에서 떨어지는 애니메이션을 적용합니다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눈송이의 속도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,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크기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,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방향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,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회전 등 제어하여 </a:t>
            </a:r>
            <a:r>
              <a:rPr lang="ko-KR" altLang="en-US" sz="1600" dirty="0" err="1">
                <a:latin typeface="210 네버랜드" panose="020B0600000101010101" charset="-127"/>
                <a:ea typeface="210 네버랜드" panose="020B0600000101010101" charset="-127"/>
              </a:rPr>
              <a:t>생동갑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 있는 눈송이를 표현합니다</a:t>
            </a:r>
            <a:endParaRPr lang="en-US" altLang="ko-KR" sz="1600" dirty="0"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0CA6CFF-194E-646F-AE8D-3B2999C977EB}"/>
              </a:ext>
            </a:extLst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9768121" y="1544069"/>
            <a:ext cx="6321362" cy="581733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A8F7C8E-F8BA-EE19-DAF7-BC6A165B4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703" y="2085819"/>
            <a:ext cx="4638675" cy="50577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4E18A6-A187-F72E-CD1A-030418A9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273" y="5043218"/>
            <a:ext cx="5868333" cy="3599431"/>
          </a:xfrm>
          <a:prstGeom prst="rect">
            <a:avLst/>
          </a:prstGeom>
        </p:spPr>
      </p:pic>
      <p:sp>
        <p:nvSpPr>
          <p:cNvPr id="26" name="TextBox 30">
            <a:extLst>
              <a:ext uri="{FF2B5EF4-FFF2-40B4-BE49-F238E27FC236}">
                <a16:creationId xmlns:a16="http://schemas.microsoft.com/office/drawing/2014/main" id="{B37CDBCF-7F63-1DE1-B80D-DA905742A046}"/>
              </a:ext>
            </a:extLst>
          </p:cNvPr>
          <p:cNvSpPr txBox="1"/>
          <p:nvPr/>
        </p:nvSpPr>
        <p:spPr>
          <a:xfrm>
            <a:off x="2792612" y="4257248"/>
            <a:ext cx="6785172" cy="528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45220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C5DC1-463A-D103-6EC1-39AB09E52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A913C1-F144-4503-0AE2-699A6F153E30}"/>
              </a:ext>
            </a:extLst>
          </p:cNvPr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7BF82E-9AE7-7798-24FF-819D13507FB1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A99F74-1A3C-D2FE-2FFF-649F18E0ED4E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C143543-E3D3-C8C0-9169-81903DAC6A6D}"/>
              </a:ext>
            </a:extLst>
          </p:cNvPr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0C3EF3F-A5B9-91C9-7A13-6FCAAC3F4C97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E1AED65-3992-3033-D428-A7575792D4E8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5D7F8D2-AFC8-BD19-E5EF-350FCDEE6EC2}"/>
              </a:ext>
            </a:extLst>
          </p:cNvPr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6375879-4D14-34CB-8CE9-4913B87C548B}"/>
                </a:ext>
              </a:extLst>
            </p:cNvPr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4962DC1-7A71-1DA0-1BA6-10A8963CD991}"/>
                </a:ext>
              </a:extLst>
            </p:cNvPr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68C06B2-F2D9-6EFD-C5AC-C3CFD19E808E}"/>
              </a:ext>
            </a:extLst>
          </p:cNvPr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2528C89-9AE3-D8A1-FE3E-0D205F4C3932}"/>
                </a:ext>
              </a:extLst>
            </p:cNvPr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0B2D524-4A78-CC4E-7528-39EA885AD816}"/>
                </a:ext>
              </a:extLst>
            </p:cNvPr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065E594B-3D14-54F1-58C4-87B35428B51E}"/>
              </a:ext>
            </a:extLst>
          </p:cNvPr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E65A352-5F04-FC2A-460A-ACB7DE089A62}"/>
              </a:ext>
            </a:extLst>
          </p:cNvPr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40190A7B-89D2-164D-E456-96E4CE58A3C7}"/>
              </a:ext>
            </a:extLst>
          </p:cNvPr>
          <p:cNvGrpSpPr/>
          <p:nvPr/>
        </p:nvGrpSpPr>
        <p:grpSpPr>
          <a:xfrm>
            <a:off x="11765590" y="1688730"/>
            <a:ext cx="4756086" cy="7559681"/>
            <a:chOff x="0" y="0"/>
            <a:chExt cx="1791007" cy="898784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D066B1B-E2EB-1230-4E50-DE02B6F3AB44}"/>
                </a:ext>
              </a:extLst>
            </p:cNvPr>
            <p:cNvSpPr/>
            <p:nvPr/>
          </p:nvSpPr>
          <p:spPr>
            <a:xfrm>
              <a:off x="0" y="0"/>
              <a:ext cx="1791007" cy="898784"/>
            </a:xfrm>
            <a:custGeom>
              <a:avLst/>
              <a:gdLst/>
              <a:ahLst/>
              <a:cxnLst/>
              <a:rect l="l" t="t" r="r" b="b"/>
              <a:pathLst>
                <a:path w="1791007" h="898784">
                  <a:moveTo>
                    <a:pt x="22770" y="0"/>
                  </a:moveTo>
                  <a:lnTo>
                    <a:pt x="1768238" y="0"/>
                  </a:lnTo>
                  <a:cubicBezTo>
                    <a:pt x="1774276" y="0"/>
                    <a:pt x="1780068" y="2399"/>
                    <a:pt x="1784338" y="6669"/>
                  </a:cubicBezTo>
                  <a:cubicBezTo>
                    <a:pt x="1788608" y="10939"/>
                    <a:pt x="1791007" y="16731"/>
                    <a:pt x="1791007" y="22770"/>
                  </a:cubicBezTo>
                  <a:lnTo>
                    <a:pt x="1791007" y="876015"/>
                  </a:lnTo>
                  <a:cubicBezTo>
                    <a:pt x="1791007" y="882054"/>
                    <a:pt x="1788608" y="887845"/>
                    <a:pt x="1784338" y="892115"/>
                  </a:cubicBezTo>
                  <a:cubicBezTo>
                    <a:pt x="1780068" y="896385"/>
                    <a:pt x="1774276" y="898784"/>
                    <a:pt x="1768238" y="898784"/>
                  </a:cubicBezTo>
                  <a:lnTo>
                    <a:pt x="22770" y="898784"/>
                  </a:lnTo>
                  <a:cubicBezTo>
                    <a:pt x="16731" y="898784"/>
                    <a:pt x="10939" y="896385"/>
                    <a:pt x="6669" y="892115"/>
                  </a:cubicBezTo>
                  <a:cubicBezTo>
                    <a:pt x="2399" y="887845"/>
                    <a:pt x="0" y="882054"/>
                    <a:pt x="0" y="876015"/>
                  </a:cubicBezTo>
                  <a:lnTo>
                    <a:pt x="0" y="22770"/>
                  </a:lnTo>
                  <a:cubicBezTo>
                    <a:pt x="0" y="16731"/>
                    <a:pt x="2399" y="10939"/>
                    <a:pt x="6669" y="6669"/>
                  </a:cubicBezTo>
                  <a:cubicBezTo>
                    <a:pt x="10939" y="2399"/>
                    <a:pt x="16731" y="0"/>
                    <a:pt x="22770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7B8BFCDF-4646-0262-80ED-B79140187311}"/>
                </a:ext>
              </a:extLst>
            </p:cNvPr>
            <p:cNvSpPr txBox="1"/>
            <p:nvPr/>
          </p:nvSpPr>
          <p:spPr>
            <a:xfrm>
              <a:off x="0" y="-38100"/>
              <a:ext cx="1791007" cy="93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30">
            <a:extLst>
              <a:ext uri="{FF2B5EF4-FFF2-40B4-BE49-F238E27FC236}">
                <a16:creationId xmlns:a16="http://schemas.microsoft.com/office/drawing/2014/main" id="{41D33A20-896F-C31F-F5C2-D874020FEB90}"/>
              </a:ext>
            </a:extLst>
          </p:cNvPr>
          <p:cNvSpPr txBox="1"/>
          <p:nvPr/>
        </p:nvSpPr>
        <p:spPr>
          <a:xfrm>
            <a:off x="2953656" y="3090767"/>
            <a:ext cx="6785172" cy="6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altLang="ko-KR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05. </a:t>
            </a:r>
            <a:r>
              <a:rPr lang="ko-KR" altLang="en-US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마무리 및 </a:t>
            </a:r>
            <a:r>
              <a:rPr lang="en-US" altLang="ko-KR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Q&amp;A</a:t>
            </a:r>
            <a:endParaRPr lang="ko-KR" altLang="en-US" sz="54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90D0F34B-0901-A1E7-244B-54E655AA5FCB}"/>
              </a:ext>
            </a:extLst>
          </p:cNvPr>
          <p:cNvSpPr txBox="1"/>
          <p:nvPr/>
        </p:nvSpPr>
        <p:spPr>
          <a:xfrm>
            <a:off x="11981148" y="3401429"/>
            <a:ext cx="441960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팀원 소감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ko-KR" altLang="en-US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en-US" altLang="ko-KR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61258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178DC9-05D4-45AA-BFF9-7F6444613466}"/>
              </a:ext>
            </a:extLst>
          </p:cNvPr>
          <p:cNvSpPr txBox="1"/>
          <p:nvPr/>
        </p:nvSpPr>
        <p:spPr>
          <a:xfrm>
            <a:off x="1596331" y="927298"/>
            <a:ext cx="1509533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6"/>
              </a:lnSpc>
            </a:pPr>
            <a:r>
              <a:rPr lang="ko-KR" altLang="en-US" sz="4000" spc="-216" dirty="0">
                <a:solidFill>
                  <a:srgbClr val="13915A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소감</a:t>
            </a:r>
            <a:endParaRPr lang="en-US" sz="4000" spc="-216" dirty="0">
              <a:solidFill>
                <a:srgbClr val="13915A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3A505F-DAAA-4C1E-9D06-69329204ADE0}"/>
              </a:ext>
            </a:extLst>
          </p:cNvPr>
          <p:cNvSpPr txBox="1"/>
          <p:nvPr/>
        </p:nvSpPr>
        <p:spPr>
          <a:xfrm>
            <a:off x="15184748" y="8786154"/>
            <a:ext cx="1644482" cy="31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8</a:t>
            </a: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DEB8840F-971B-4DC4-8FD3-46501C189AD2}"/>
              </a:ext>
            </a:extLst>
          </p:cNvPr>
          <p:cNvGrpSpPr/>
          <p:nvPr/>
        </p:nvGrpSpPr>
        <p:grpSpPr>
          <a:xfrm>
            <a:off x="5543675" y="2119217"/>
            <a:ext cx="3589899" cy="6502645"/>
            <a:chOff x="0" y="0"/>
            <a:chExt cx="3731550" cy="1179949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195AE0B9-AF5C-4C3A-A6FB-2A75E98C17B9}"/>
                </a:ext>
              </a:extLst>
            </p:cNvPr>
            <p:cNvSpPr/>
            <p:nvPr/>
          </p:nvSpPr>
          <p:spPr>
            <a:xfrm>
              <a:off x="0" y="0"/>
              <a:ext cx="3731550" cy="1179949"/>
            </a:xfrm>
            <a:custGeom>
              <a:avLst/>
              <a:gdLst/>
              <a:ahLst/>
              <a:cxnLst/>
              <a:rect l="l" t="t" r="r" b="b"/>
              <a:pathLst>
                <a:path w="3731550" h="1179949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1168628"/>
                  </a:lnTo>
                  <a:cubicBezTo>
                    <a:pt x="3731550" y="1171631"/>
                    <a:pt x="3730357" y="1174510"/>
                    <a:pt x="3728234" y="1176634"/>
                  </a:cubicBezTo>
                  <a:cubicBezTo>
                    <a:pt x="3726111" y="1178757"/>
                    <a:pt x="3723231" y="1179949"/>
                    <a:pt x="3720229" y="1179949"/>
                  </a:cubicBezTo>
                  <a:lnTo>
                    <a:pt x="11321" y="1179949"/>
                  </a:lnTo>
                  <a:cubicBezTo>
                    <a:pt x="8318" y="1179949"/>
                    <a:pt x="5439" y="1178757"/>
                    <a:pt x="3316" y="1176634"/>
                  </a:cubicBezTo>
                  <a:cubicBezTo>
                    <a:pt x="1193" y="1174510"/>
                    <a:pt x="0" y="1171631"/>
                    <a:pt x="0" y="1168628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260FD0B4-182B-410A-A7E5-0C0B5C733E21}"/>
                </a:ext>
              </a:extLst>
            </p:cNvPr>
            <p:cNvSpPr txBox="1"/>
            <p:nvPr/>
          </p:nvSpPr>
          <p:spPr>
            <a:xfrm>
              <a:off x="0" y="-38100"/>
              <a:ext cx="3731550" cy="1218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11">
            <a:extLst>
              <a:ext uri="{FF2B5EF4-FFF2-40B4-BE49-F238E27FC236}">
                <a16:creationId xmlns:a16="http://schemas.microsoft.com/office/drawing/2014/main" id="{84FBA284-8B06-4C13-AF4B-8AC8D43C97C9}"/>
              </a:ext>
            </a:extLst>
          </p:cNvPr>
          <p:cNvGrpSpPr/>
          <p:nvPr/>
        </p:nvGrpSpPr>
        <p:grpSpPr>
          <a:xfrm>
            <a:off x="9181202" y="2121168"/>
            <a:ext cx="3589899" cy="6508665"/>
            <a:chOff x="0" y="0"/>
            <a:chExt cx="3731550" cy="1179949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93384BA7-BA4A-4E6F-B39E-D67DDEC31B86}"/>
                </a:ext>
              </a:extLst>
            </p:cNvPr>
            <p:cNvSpPr/>
            <p:nvPr/>
          </p:nvSpPr>
          <p:spPr>
            <a:xfrm>
              <a:off x="0" y="0"/>
              <a:ext cx="3731550" cy="1179949"/>
            </a:xfrm>
            <a:custGeom>
              <a:avLst/>
              <a:gdLst/>
              <a:ahLst/>
              <a:cxnLst/>
              <a:rect l="l" t="t" r="r" b="b"/>
              <a:pathLst>
                <a:path w="3731550" h="1179949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1168628"/>
                  </a:lnTo>
                  <a:cubicBezTo>
                    <a:pt x="3731550" y="1171631"/>
                    <a:pt x="3730357" y="1174510"/>
                    <a:pt x="3728234" y="1176634"/>
                  </a:cubicBezTo>
                  <a:cubicBezTo>
                    <a:pt x="3726111" y="1178757"/>
                    <a:pt x="3723231" y="1179949"/>
                    <a:pt x="3720229" y="1179949"/>
                  </a:cubicBezTo>
                  <a:lnTo>
                    <a:pt x="11321" y="1179949"/>
                  </a:lnTo>
                  <a:cubicBezTo>
                    <a:pt x="8318" y="1179949"/>
                    <a:pt x="5439" y="1178757"/>
                    <a:pt x="3316" y="1176634"/>
                  </a:cubicBezTo>
                  <a:cubicBezTo>
                    <a:pt x="1193" y="1174510"/>
                    <a:pt x="0" y="1171631"/>
                    <a:pt x="0" y="1168628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6E10EB7E-14DA-4CBA-9F84-F41AC2338CC0}"/>
                </a:ext>
              </a:extLst>
            </p:cNvPr>
            <p:cNvSpPr txBox="1"/>
            <p:nvPr/>
          </p:nvSpPr>
          <p:spPr>
            <a:xfrm>
              <a:off x="0" y="-38100"/>
              <a:ext cx="3731550" cy="1218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11">
            <a:extLst>
              <a:ext uri="{FF2B5EF4-FFF2-40B4-BE49-F238E27FC236}">
                <a16:creationId xmlns:a16="http://schemas.microsoft.com/office/drawing/2014/main" id="{E9A03232-8305-414A-90AD-FC3F4AD45355}"/>
              </a:ext>
            </a:extLst>
          </p:cNvPr>
          <p:cNvGrpSpPr/>
          <p:nvPr/>
        </p:nvGrpSpPr>
        <p:grpSpPr>
          <a:xfrm>
            <a:off x="12835057" y="2113004"/>
            <a:ext cx="3589899" cy="6508665"/>
            <a:chOff x="0" y="0"/>
            <a:chExt cx="3731550" cy="1179949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0CCDA33-F41B-467F-AB75-9150DD9BA32B}"/>
                </a:ext>
              </a:extLst>
            </p:cNvPr>
            <p:cNvSpPr/>
            <p:nvPr/>
          </p:nvSpPr>
          <p:spPr>
            <a:xfrm>
              <a:off x="0" y="0"/>
              <a:ext cx="3731550" cy="1179949"/>
            </a:xfrm>
            <a:custGeom>
              <a:avLst/>
              <a:gdLst/>
              <a:ahLst/>
              <a:cxnLst/>
              <a:rect l="l" t="t" r="r" b="b"/>
              <a:pathLst>
                <a:path w="3731550" h="1179949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1168628"/>
                  </a:lnTo>
                  <a:cubicBezTo>
                    <a:pt x="3731550" y="1171631"/>
                    <a:pt x="3730357" y="1174510"/>
                    <a:pt x="3728234" y="1176634"/>
                  </a:cubicBezTo>
                  <a:cubicBezTo>
                    <a:pt x="3726111" y="1178757"/>
                    <a:pt x="3723231" y="1179949"/>
                    <a:pt x="3720229" y="1179949"/>
                  </a:cubicBezTo>
                  <a:lnTo>
                    <a:pt x="11321" y="1179949"/>
                  </a:lnTo>
                  <a:cubicBezTo>
                    <a:pt x="8318" y="1179949"/>
                    <a:pt x="5439" y="1178757"/>
                    <a:pt x="3316" y="1176634"/>
                  </a:cubicBezTo>
                  <a:cubicBezTo>
                    <a:pt x="1193" y="1174510"/>
                    <a:pt x="0" y="1171631"/>
                    <a:pt x="0" y="1168628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1DCA05FB-07A7-48B8-9CB8-83C976840C9A}"/>
                </a:ext>
              </a:extLst>
            </p:cNvPr>
            <p:cNvSpPr txBox="1"/>
            <p:nvPr/>
          </p:nvSpPr>
          <p:spPr>
            <a:xfrm>
              <a:off x="0" y="-38100"/>
              <a:ext cx="3731550" cy="1218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11">
            <a:extLst>
              <a:ext uri="{FF2B5EF4-FFF2-40B4-BE49-F238E27FC236}">
                <a16:creationId xmlns:a16="http://schemas.microsoft.com/office/drawing/2014/main" id="{696D59D8-20DB-42AD-9184-B70C8749E026}"/>
              </a:ext>
            </a:extLst>
          </p:cNvPr>
          <p:cNvGrpSpPr/>
          <p:nvPr/>
        </p:nvGrpSpPr>
        <p:grpSpPr>
          <a:xfrm>
            <a:off x="1891291" y="2121927"/>
            <a:ext cx="3589899" cy="6500020"/>
            <a:chOff x="0" y="0"/>
            <a:chExt cx="3731550" cy="1179949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9D818D5C-CA70-4A4B-8547-B48C5A82E40E}"/>
                </a:ext>
              </a:extLst>
            </p:cNvPr>
            <p:cNvSpPr/>
            <p:nvPr/>
          </p:nvSpPr>
          <p:spPr>
            <a:xfrm>
              <a:off x="0" y="0"/>
              <a:ext cx="3731550" cy="1179949"/>
            </a:xfrm>
            <a:custGeom>
              <a:avLst/>
              <a:gdLst/>
              <a:ahLst/>
              <a:cxnLst/>
              <a:rect l="l" t="t" r="r" b="b"/>
              <a:pathLst>
                <a:path w="3731550" h="1179949">
                  <a:moveTo>
                    <a:pt x="11321" y="0"/>
                  </a:moveTo>
                  <a:lnTo>
                    <a:pt x="3720229" y="0"/>
                  </a:lnTo>
                  <a:cubicBezTo>
                    <a:pt x="3726481" y="0"/>
                    <a:pt x="3731550" y="5069"/>
                    <a:pt x="3731550" y="11321"/>
                  </a:cubicBezTo>
                  <a:lnTo>
                    <a:pt x="3731550" y="1168628"/>
                  </a:lnTo>
                  <a:cubicBezTo>
                    <a:pt x="3731550" y="1171631"/>
                    <a:pt x="3730357" y="1174510"/>
                    <a:pt x="3728234" y="1176634"/>
                  </a:cubicBezTo>
                  <a:cubicBezTo>
                    <a:pt x="3726111" y="1178757"/>
                    <a:pt x="3723231" y="1179949"/>
                    <a:pt x="3720229" y="1179949"/>
                  </a:cubicBezTo>
                  <a:lnTo>
                    <a:pt x="11321" y="1179949"/>
                  </a:lnTo>
                  <a:cubicBezTo>
                    <a:pt x="8318" y="1179949"/>
                    <a:pt x="5439" y="1178757"/>
                    <a:pt x="3316" y="1176634"/>
                  </a:cubicBezTo>
                  <a:cubicBezTo>
                    <a:pt x="1193" y="1174510"/>
                    <a:pt x="0" y="1171631"/>
                    <a:pt x="0" y="1168628"/>
                  </a:cubicBezTo>
                  <a:lnTo>
                    <a:pt x="0" y="11321"/>
                  </a:lnTo>
                  <a:cubicBezTo>
                    <a:pt x="0" y="5069"/>
                    <a:pt x="5069" y="0"/>
                    <a:pt x="11321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C8467C34-5A42-4A96-8B34-2C09D5449829}"/>
                </a:ext>
              </a:extLst>
            </p:cNvPr>
            <p:cNvSpPr txBox="1"/>
            <p:nvPr/>
          </p:nvSpPr>
          <p:spPr>
            <a:xfrm>
              <a:off x="0" y="-38100"/>
              <a:ext cx="3731550" cy="1218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6">
            <a:extLst>
              <a:ext uri="{FF2B5EF4-FFF2-40B4-BE49-F238E27FC236}">
                <a16:creationId xmlns:a16="http://schemas.microsoft.com/office/drawing/2014/main" id="{6202852A-4B07-4B68-A481-EDC328D29EC1}"/>
              </a:ext>
            </a:extLst>
          </p:cNvPr>
          <p:cNvSpPr txBox="1"/>
          <p:nvPr/>
        </p:nvSpPr>
        <p:spPr>
          <a:xfrm>
            <a:off x="2626994" y="2207939"/>
            <a:ext cx="2481778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ko-KR" altLang="en-US" sz="3118" spc="-31" dirty="0" err="1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정운학</a:t>
            </a:r>
            <a:endParaRPr lang="en-US" sz="3118" spc="-31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35" name="Freeform 40">
            <a:extLst>
              <a:ext uri="{FF2B5EF4-FFF2-40B4-BE49-F238E27FC236}">
                <a16:creationId xmlns:a16="http://schemas.microsoft.com/office/drawing/2014/main" id="{37E779A4-1202-4B2B-A316-D4EB8C15C46B}"/>
              </a:ext>
            </a:extLst>
          </p:cNvPr>
          <p:cNvSpPr/>
          <p:nvPr/>
        </p:nvSpPr>
        <p:spPr>
          <a:xfrm>
            <a:off x="2646189" y="2285525"/>
            <a:ext cx="434010" cy="434010"/>
          </a:xfrm>
          <a:custGeom>
            <a:avLst/>
            <a:gdLst/>
            <a:ahLst/>
            <a:cxnLst/>
            <a:rect l="l" t="t" r="r" b="b"/>
            <a:pathLst>
              <a:path w="434010" h="434010">
                <a:moveTo>
                  <a:pt x="0" y="0"/>
                </a:moveTo>
                <a:lnTo>
                  <a:pt x="434011" y="0"/>
                </a:lnTo>
                <a:lnTo>
                  <a:pt x="434011" y="434011"/>
                </a:lnTo>
                <a:lnTo>
                  <a:pt x="0" y="434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B43CF395-1004-4763-85A3-AAC636D2F0BC}"/>
              </a:ext>
            </a:extLst>
          </p:cNvPr>
          <p:cNvSpPr txBox="1"/>
          <p:nvPr/>
        </p:nvSpPr>
        <p:spPr>
          <a:xfrm>
            <a:off x="6194265" y="2207939"/>
            <a:ext cx="2481778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ko-KR" altLang="en-US" sz="3118" spc="-31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박대희</a:t>
            </a:r>
            <a:endParaRPr lang="en-US" sz="3118" spc="-31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4E2E5A43-E44E-4442-907B-E5311BAA56EB}"/>
              </a:ext>
            </a:extLst>
          </p:cNvPr>
          <p:cNvSpPr/>
          <p:nvPr/>
        </p:nvSpPr>
        <p:spPr>
          <a:xfrm>
            <a:off x="6213460" y="2285525"/>
            <a:ext cx="434010" cy="434010"/>
          </a:xfrm>
          <a:custGeom>
            <a:avLst/>
            <a:gdLst/>
            <a:ahLst/>
            <a:cxnLst/>
            <a:rect l="l" t="t" r="r" b="b"/>
            <a:pathLst>
              <a:path w="434010" h="434010">
                <a:moveTo>
                  <a:pt x="0" y="0"/>
                </a:moveTo>
                <a:lnTo>
                  <a:pt x="434011" y="0"/>
                </a:lnTo>
                <a:lnTo>
                  <a:pt x="434011" y="434011"/>
                </a:lnTo>
                <a:lnTo>
                  <a:pt x="0" y="434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5443E20D-A394-4919-9375-E4AD05B0EBB4}"/>
              </a:ext>
            </a:extLst>
          </p:cNvPr>
          <p:cNvSpPr txBox="1"/>
          <p:nvPr/>
        </p:nvSpPr>
        <p:spPr>
          <a:xfrm>
            <a:off x="9871417" y="2207939"/>
            <a:ext cx="2481778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ko-KR" altLang="en-US" sz="3118" spc="-31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김호준</a:t>
            </a:r>
            <a:endParaRPr lang="en-US" sz="3118" spc="-31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A34AAD07-2901-4E80-B240-D1C34EBD7F47}"/>
              </a:ext>
            </a:extLst>
          </p:cNvPr>
          <p:cNvSpPr/>
          <p:nvPr/>
        </p:nvSpPr>
        <p:spPr>
          <a:xfrm>
            <a:off x="9890612" y="2285525"/>
            <a:ext cx="434010" cy="434010"/>
          </a:xfrm>
          <a:custGeom>
            <a:avLst/>
            <a:gdLst/>
            <a:ahLst/>
            <a:cxnLst/>
            <a:rect l="l" t="t" r="r" b="b"/>
            <a:pathLst>
              <a:path w="434010" h="434010">
                <a:moveTo>
                  <a:pt x="0" y="0"/>
                </a:moveTo>
                <a:lnTo>
                  <a:pt x="434011" y="0"/>
                </a:lnTo>
                <a:lnTo>
                  <a:pt x="434011" y="434011"/>
                </a:lnTo>
                <a:lnTo>
                  <a:pt x="0" y="434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36">
            <a:extLst>
              <a:ext uri="{FF2B5EF4-FFF2-40B4-BE49-F238E27FC236}">
                <a16:creationId xmlns:a16="http://schemas.microsoft.com/office/drawing/2014/main" id="{1AE1FA89-6BBD-4FA1-866D-3F5DE44C72A3}"/>
              </a:ext>
            </a:extLst>
          </p:cNvPr>
          <p:cNvSpPr txBox="1"/>
          <p:nvPr/>
        </p:nvSpPr>
        <p:spPr>
          <a:xfrm>
            <a:off x="13566726" y="2207939"/>
            <a:ext cx="2481778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ko-KR" altLang="en-US" sz="3118" spc="-31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윤정희</a:t>
            </a:r>
            <a:endParaRPr lang="en-US" sz="3118" spc="-31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42" name="Freeform 40">
            <a:extLst>
              <a:ext uri="{FF2B5EF4-FFF2-40B4-BE49-F238E27FC236}">
                <a16:creationId xmlns:a16="http://schemas.microsoft.com/office/drawing/2014/main" id="{FAD7AFB3-2329-497A-BD9D-FAE500571966}"/>
              </a:ext>
            </a:extLst>
          </p:cNvPr>
          <p:cNvSpPr/>
          <p:nvPr/>
        </p:nvSpPr>
        <p:spPr>
          <a:xfrm>
            <a:off x="13585921" y="2285525"/>
            <a:ext cx="434010" cy="434010"/>
          </a:xfrm>
          <a:custGeom>
            <a:avLst/>
            <a:gdLst/>
            <a:ahLst/>
            <a:cxnLst/>
            <a:rect l="l" t="t" r="r" b="b"/>
            <a:pathLst>
              <a:path w="434010" h="434010">
                <a:moveTo>
                  <a:pt x="0" y="0"/>
                </a:moveTo>
                <a:lnTo>
                  <a:pt x="434011" y="0"/>
                </a:lnTo>
                <a:lnTo>
                  <a:pt x="434011" y="434011"/>
                </a:lnTo>
                <a:lnTo>
                  <a:pt x="0" y="434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5D4E14-5276-4203-8808-A022D5E6EBD1}"/>
              </a:ext>
            </a:extLst>
          </p:cNvPr>
          <p:cNvSpPr txBox="1"/>
          <p:nvPr/>
        </p:nvSpPr>
        <p:spPr>
          <a:xfrm>
            <a:off x="1897984" y="3007411"/>
            <a:ext cx="35898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프로젝트는 지금까지 배운 내용을 적용해보고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새로운 아이디어를 자유롭게 시도하며 성장할 수 있었던 매우 뜻깊은 시간이었습니다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팀장으로서 팀을 이끌면서 부족한 점을 느끼기도 했지만</a:t>
            </a:r>
            <a:r>
              <a:rPr lang="en-US" altLang="ko-KR" dirty="0"/>
              <a:t>, </a:t>
            </a:r>
            <a:r>
              <a:rPr lang="ko-KR" altLang="en-US" dirty="0"/>
              <a:t>조원분들께서 적극적으로 협조해 주신 덕분에 어려움을 함께 해결하며 많은 것을 배울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반복하며 크고 작은 오류를 접했고</a:t>
            </a:r>
            <a:r>
              <a:rPr lang="en-US" altLang="ko-KR" dirty="0"/>
              <a:t>, </a:t>
            </a:r>
            <a:r>
              <a:rPr lang="ko-KR" altLang="en-US" dirty="0"/>
              <a:t>이를 해결하는 과정에서 문제 해결 능력을 한층 더 키울 수 있었습니다</a:t>
            </a:r>
            <a:r>
              <a:rPr lang="en-US" altLang="ko-KR" dirty="0"/>
              <a:t>. </a:t>
            </a:r>
            <a:r>
              <a:rPr lang="ko-KR" altLang="en-US" dirty="0"/>
              <a:t>이번 경험을 통해 배운 것들을 바탕으로 앞으로 더 발전된 모습을 보여드릴 수 있도록 노력하겠습니다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6D9836-B551-4E23-89D7-EA3E108FC99A}"/>
              </a:ext>
            </a:extLst>
          </p:cNvPr>
          <p:cNvSpPr txBox="1"/>
          <p:nvPr/>
        </p:nvSpPr>
        <p:spPr>
          <a:xfrm>
            <a:off x="9196059" y="2991058"/>
            <a:ext cx="37337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지금까지 배운 교육 과정 기술들을 </a:t>
            </a:r>
            <a:endParaRPr lang="en-US" altLang="ko-KR" dirty="0"/>
          </a:p>
          <a:p>
            <a:r>
              <a:rPr lang="ko-KR" altLang="en-US" dirty="0"/>
              <a:t>종합하여 만들어 낸 프로젝트 입</a:t>
            </a:r>
            <a:endParaRPr lang="en-US" altLang="ko-KR" dirty="0"/>
          </a:p>
          <a:p>
            <a:r>
              <a:rPr lang="ko-KR" altLang="en-US" dirty="0" err="1"/>
              <a:t>니다</a:t>
            </a:r>
            <a:r>
              <a:rPr lang="en-US" altLang="ko-KR" dirty="0"/>
              <a:t>.  </a:t>
            </a:r>
            <a:r>
              <a:rPr lang="ko-KR" altLang="en-US" dirty="0"/>
              <a:t>이번 프로젝트를 통해 가장</a:t>
            </a:r>
            <a:endParaRPr lang="en-US" altLang="ko-KR" dirty="0"/>
          </a:p>
          <a:p>
            <a:r>
              <a:rPr lang="ko-KR" altLang="en-US" dirty="0"/>
              <a:t>크게 느낀 점이 있다면 협업입니다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 발생 시 아무리 작은 문제라고 </a:t>
            </a:r>
            <a:endParaRPr lang="en-US" altLang="ko-KR" dirty="0"/>
          </a:p>
          <a:p>
            <a:r>
              <a:rPr lang="ko-KR" altLang="en-US" dirty="0"/>
              <a:t>해도</a:t>
            </a:r>
            <a:r>
              <a:rPr lang="en-US" altLang="ko-KR" dirty="0"/>
              <a:t> </a:t>
            </a:r>
            <a:r>
              <a:rPr lang="ko-KR" altLang="en-US" dirty="0"/>
              <a:t>혼자 해결하지 않고 팀원들과 </a:t>
            </a:r>
            <a:endParaRPr lang="en-US" altLang="ko-KR" dirty="0"/>
          </a:p>
          <a:p>
            <a:r>
              <a:rPr lang="ko-KR" altLang="en-US" dirty="0"/>
              <a:t>같이</a:t>
            </a:r>
            <a:r>
              <a:rPr lang="en-US" altLang="ko-KR" dirty="0"/>
              <a:t> </a:t>
            </a:r>
            <a:r>
              <a:rPr lang="ko-KR" altLang="en-US" dirty="0"/>
              <a:t>상의하며 해결해 나가는 것이</a:t>
            </a:r>
            <a:endParaRPr lang="en-US" altLang="ko-KR" dirty="0"/>
          </a:p>
          <a:p>
            <a:r>
              <a:rPr lang="ko-KR" altLang="en-US" dirty="0"/>
              <a:t>빠르고 효율적이라는 것을 다시 </a:t>
            </a:r>
            <a:endParaRPr lang="en-US" altLang="ko-KR" dirty="0"/>
          </a:p>
          <a:p>
            <a:r>
              <a:rPr lang="ko-KR" altLang="en-US" dirty="0"/>
              <a:t>한번</a:t>
            </a:r>
            <a:r>
              <a:rPr lang="en-US" altLang="ko-KR" dirty="0"/>
              <a:t> </a:t>
            </a:r>
            <a:r>
              <a:rPr lang="ko-KR" altLang="en-US" dirty="0"/>
              <a:t>느꼈습니다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프로젝트를 통해 사용 기술</a:t>
            </a:r>
            <a:r>
              <a:rPr lang="en-US" altLang="ko-KR" dirty="0"/>
              <a:t>, </a:t>
            </a:r>
            <a:r>
              <a:rPr lang="ko-KR" altLang="en-US" dirty="0"/>
              <a:t>팀</a:t>
            </a:r>
            <a:endParaRPr lang="en-US" altLang="ko-KR" dirty="0"/>
          </a:p>
          <a:p>
            <a:r>
              <a:rPr lang="ko-KR" altLang="en-US" dirty="0"/>
              <a:t>협업 능력을 성장시켰고</a:t>
            </a:r>
            <a:r>
              <a:rPr lang="en-US" altLang="ko-KR" dirty="0"/>
              <a:t>,  </a:t>
            </a:r>
            <a:r>
              <a:rPr lang="ko-KR" altLang="en-US" dirty="0"/>
              <a:t>이를 바</a:t>
            </a:r>
            <a:endParaRPr lang="en-US" altLang="ko-KR" dirty="0"/>
          </a:p>
          <a:p>
            <a:r>
              <a:rPr lang="ko-KR" altLang="en-US" dirty="0"/>
              <a:t>탕으로 한번 더 도약할 수 있는 </a:t>
            </a:r>
            <a:endParaRPr lang="en-US" altLang="ko-KR" dirty="0"/>
          </a:p>
          <a:p>
            <a:r>
              <a:rPr lang="ko-KR" altLang="en-US" dirty="0"/>
              <a:t>계기를 얻었습니다</a:t>
            </a:r>
            <a:r>
              <a:rPr lang="en-US" altLang="ko-KR" dirty="0"/>
              <a:t>. </a:t>
            </a:r>
            <a:r>
              <a:rPr lang="ko-KR" altLang="en-US" dirty="0"/>
              <a:t>이 경험을</a:t>
            </a:r>
            <a:r>
              <a:rPr lang="en-US" altLang="ko-KR" dirty="0"/>
              <a:t> </a:t>
            </a:r>
            <a:r>
              <a:rPr lang="ko-KR" altLang="en-US" dirty="0"/>
              <a:t>통해</a:t>
            </a:r>
            <a:endParaRPr lang="en-US" altLang="ko-KR" dirty="0"/>
          </a:p>
          <a:p>
            <a:r>
              <a:rPr lang="ko-KR" altLang="en-US" dirty="0"/>
              <a:t>계속 전진하는 사람이 되겠습니다</a:t>
            </a:r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879BB3E-0AF8-4F6B-874F-9A080B03E14A}"/>
              </a:ext>
            </a:extLst>
          </p:cNvPr>
          <p:cNvCxnSpPr/>
          <p:nvPr/>
        </p:nvCxnSpPr>
        <p:spPr>
          <a:xfrm>
            <a:off x="1131963" y="343882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1274F2-FA10-B508-62B2-9A71E32546DA}"/>
              </a:ext>
            </a:extLst>
          </p:cNvPr>
          <p:cNvSpPr txBox="1"/>
          <p:nvPr/>
        </p:nvSpPr>
        <p:spPr>
          <a:xfrm>
            <a:off x="5563375" y="2730058"/>
            <a:ext cx="35850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 err="1"/>
              <a:t>멀티클라우드</a:t>
            </a:r>
            <a:r>
              <a:rPr lang="ko-KR" altLang="en-US" dirty="0"/>
              <a:t> </a:t>
            </a:r>
            <a:r>
              <a:rPr lang="en-US" altLang="ko-KR" dirty="0"/>
              <a:t>3Tier </a:t>
            </a:r>
            <a:r>
              <a:rPr lang="ko-KR" altLang="en-US" dirty="0"/>
              <a:t>제작은 이번 교육 과정에서 가장 중요한 프로젝트고</a:t>
            </a:r>
            <a:r>
              <a:rPr lang="en-US" altLang="ko-KR" dirty="0"/>
              <a:t>, </a:t>
            </a:r>
            <a:r>
              <a:rPr lang="ko-KR" altLang="en-US" dirty="0"/>
              <a:t>지금껏 배웠던 여러가지 기술과 협업의 중요성을 체감할 수 있는 기회였습니다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웹페이지 제작을 맡아 사용자와 시스템의 접점을 연결하는 역할을 수행했습니다</a:t>
            </a:r>
            <a:r>
              <a:rPr lang="en-US" altLang="ko-KR" dirty="0"/>
              <a:t>. </a:t>
            </a:r>
            <a:r>
              <a:rPr lang="ko-KR" altLang="en-US" dirty="0"/>
              <a:t>다양한 클라우드 서비스와 툴을 활용하며 실무에서 적용 가능한 역량을 키울 수 있었습니다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프로젝트는 단순한 기술 구현을 넘어</a:t>
            </a:r>
            <a:r>
              <a:rPr lang="en-US" altLang="ko-KR" dirty="0"/>
              <a:t>, </a:t>
            </a:r>
            <a:r>
              <a:rPr lang="ko-KR" altLang="en-US" dirty="0"/>
              <a:t>더 큰 그림에서의 시스템 설계와 운영의 중요성을 깨닫게 해주었습니다</a:t>
            </a:r>
            <a:r>
              <a:rPr lang="en-US" altLang="ko-KR" dirty="0"/>
              <a:t>. </a:t>
            </a:r>
            <a:r>
              <a:rPr lang="ko-KR" altLang="en-US" dirty="0"/>
              <a:t>앞으로도 이러한 경험을 바탕으로 더욱 효율적이고 사용자 중심적인 개발에 기여하겠습니다</a:t>
            </a:r>
            <a:r>
              <a:rPr lang="en-US" altLang="ko-KR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2CC38B-7828-4290-AD61-E360A3E014AF}"/>
              </a:ext>
            </a:extLst>
          </p:cNvPr>
          <p:cNvSpPr txBox="1"/>
          <p:nvPr/>
        </p:nvSpPr>
        <p:spPr>
          <a:xfrm>
            <a:off x="12837377" y="2937313"/>
            <a:ext cx="380585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이번 프로젝트를 진행하며 그동안 </a:t>
            </a:r>
            <a:endParaRPr lang="en-US" altLang="ko-KR" dirty="0"/>
          </a:p>
          <a:p>
            <a:r>
              <a:rPr lang="ko-KR" altLang="en-US" dirty="0"/>
              <a:t>배운 내용을 다시 한 번 되새길 수 </a:t>
            </a:r>
            <a:endParaRPr lang="en-US" altLang="ko-KR" dirty="0"/>
          </a:p>
          <a:p>
            <a:r>
              <a:rPr lang="ko-KR" altLang="en-US" dirty="0"/>
              <a:t>있는 </a:t>
            </a:r>
            <a:r>
              <a:rPr lang="ko-KR" altLang="en-US" dirty="0" err="1"/>
              <a:t>뜻깊은</a:t>
            </a:r>
            <a:r>
              <a:rPr lang="ko-KR" altLang="en-US" dirty="0"/>
              <a:t> 시간이었습니다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강의 시간에 중요하다고 느꼈던</a:t>
            </a:r>
            <a:endParaRPr lang="en-US" altLang="ko-KR" dirty="0"/>
          </a:p>
          <a:p>
            <a:r>
              <a:rPr lang="en-US" altLang="ko-KR" dirty="0"/>
              <a:t>3-tier </a:t>
            </a:r>
            <a:r>
              <a:rPr lang="ko-KR" altLang="en-US" dirty="0"/>
              <a:t>구조와 배포</a:t>
            </a:r>
            <a:r>
              <a:rPr lang="en-US" altLang="ko-KR" dirty="0"/>
              <a:t>/</a:t>
            </a:r>
            <a:r>
              <a:rPr lang="ko-KR" altLang="en-US" dirty="0"/>
              <a:t>자동화 기술의 </a:t>
            </a:r>
            <a:endParaRPr lang="en-US" altLang="ko-KR" dirty="0"/>
          </a:p>
          <a:p>
            <a:r>
              <a:rPr lang="ko-KR" altLang="en-US" dirty="0"/>
              <a:t>필요성을 직접 체험하며</a:t>
            </a:r>
            <a:r>
              <a:rPr lang="en-US" altLang="ko-KR" dirty="0"/>
              <a:t>, </a:t>
            </a:r>
            <a:r>
              <a:rPr lang="ko-KR" altLang="en-US" dirty="0"/>
              <a:t>부족한 </a:t>
            </a:r>
            <a:endParaRPr lang="en-US" altLang="ko-KR" dirty="0"/>
          </a:p>
          <a:p>
            <a:r>
              <a:rPr lang="ko-KR" altLang="en-US" dirty="0"/>
              <a:t>부분을 스스로 공부하고 지식을 </a:t>
            </a:r>
            <a:endParaRPr lang="en-US" altLang="ko-KR" dirty="0"/>
          </a:p>
          <a:p>
            <a:r>
              <a:rPr lang="ko-KR" altLang="en-US" dirty="0"/>
              <a:t>확장할 수 있었습니다</a:t>
            </a:r>
            <a:r>
              <a:rPr lang="en-US" altLang="ko-KR" dirty="0"/>
              <a:t>. </a:t>
            </a:r>
            <a:r>
              <a:rPr lang="ko-KR" altLang="en-US" dirty="0"/>
              <a:t>또한 기술적 </a:t>
            </a:r>
            <a:endParaRPr lang="en-US" altLang="ko-KR" dirty="0"/>
          </a:p>
          <a:p>
            <a:r>
              <a:rPr lang="ko-KR" altLang="en-US" dirty="0" err="1"/>
              <a:t>측면뿐만</a:t>
            </a:r>
            <a:r>
              <a:rPr lang="ko-KR" altLang="en-US" dirty="0"/>
              <a:t> 아니라 프로젝트의 </a:t>
            </a:r>
            <a:endParaRPr lang="en-US" altLang="ko-KR" dirty="0"/>
          </a:p>
          <a:p>
            <a:r>
              <a:rPr lang="ko-KR" altLang="en-US" dirty="0" err="1"/>
              <a:t>기획적인</a:t>
            </a:r>
            <a:r>
              <a:rPr lang="ko-KR" altLang="en-US" dirty="0"/>
              <a:t> </a:t>
            </a:r>
            <a:r>
              <a:rPr lang="ko-KR" altLang="en-US" dirty="0" err="1"/>
              <a:t>부분까지고려하면서</a:t>
            </a:r>
            <a:r>
              <a:rPr lang="ko-KR" altLang="en-US" dirty="0"/>
              <a:t> 실제 </a:t>
            </a:r>
            <a:endParaRPr lang="en-US" altLang="ko-KR" dirty="0"/>
          </a:p>
          <a:p>
            <a:r>
              <a:rPr lang="ko-KR" altLang="en-US" dirty="0"/>
              <a:t>업무에서 요구 사항을 분석하고 </a:t>
            </a:r>
            <a:endParaRPr lang="en-US" altLang="ko-KR" dirty="0"/>
          </a:p>
          <a:p>
            <a:r>
              <a:rPr lang="ko-KR" altLang="en-US" dirty="0"/>
              <a:t>방향성을 설정하는 방법을 배우게 </a:t>
            </a:r>
            <a:endParaRPr lang="en-US" altLang="ko-KR" dirty="0"/>
          </a:p>
          <a:p>
            <a:r>
              <a:rPr lang="ko-KR" altLang="en-US" dirty="0"/>
              <a:t>되어</a:t>
            </a:r>
            <a:r>
              <a:rPr lang="en-US" altLang="ko-KR" dirty="0"/>
              <a:t>, </a:t>
            </a:r>
            <a:r>
              <a:rPr lang="ko-KR" altLang="en-US" dirty="0"/>
              <a:t>제 </a:t>
            </a:r>
            <a:r>
              <a:rPr lang="ko-KR" altLang="en-US" dirty="0" err="1"/>
              <a:t>역량을한층</a:t>
            </a:r>
            <a:r>
              <a:rPr lang="ko-KR" altLang="en-US" dirty="0"/>
              <a:t> 더 성장시킬 </a:t>
            </a:r>
            <a:endParaRPr lang="en-US" altLang="ko-KR" dirty="0"/>
          </a:p>
          <a:p>
            <a:r>
              <a:rPr lang="ko-KR" altLang="en-US" dirty="0"/>
              <a:t>수 있는 값진 기회였습니다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더불어</a:t>
            </a:r>
            <a:r>
              <a:rPr lang="en-US" altLang="ko-KR" dirty="0"/>
              <a:t>, </a:t>
            </a:r>
            <a:r>
              <a:rPr lang="ko-KR" altLang="en-US" dirty="0"/>
              <a:t>팀 프로젝트로서 동료들과 </a:t>
            </a:r>
            <a:endParaRPr lang="en-US" altLang="ko-KR" dirty="0"/>
          </a:p>
          <a:p>
            <a:r>
              <a:rPr lang="ko-KR" altLang="en-US" dirty="0"/>
              <a:t>협력하며 문제를 해결하고 함께 </a:t>
            </a:r>
            <a:endParaRPr lang="en-US" altLang="ko-KR" dirty="0"/>
          </a:p>
          <a:p>
            <a:r>
              <a:rPr lang="ko-KR" altLang="en-US" dirty="0"/>
              <a:t>발전해 경험을 쌓을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이번 경험을 바탕으로 앞으로도 </a:t>
            </a:r>
            <a:endParaRPr lang="en-US" altLang="ko-KR" dirty="0"/>
          </a:p>
          <a:p>
            <a:r>
              <a:rPr lang="ko-KR" altLang="en-US" dirty="0"/>
              <a:t>끊임없이 배우고 성장하는 </a:t>
            </a:r>
          </a:p>
          <a:p>
            <a:r>
              <a:rPr lang="ko-KR" altLang="en-US" dirty="0"/>
              <a:t>자세로 나아가겠습니다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5370549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43c8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884038"/>
            <a:ext cx="16013037" cy="8526661"/>
            <a:chOff x="0" y="-38100"/>
            <a:chExt cx="4220332" cy="22446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 rot="3488808" flipH="1" flipV="1">
            <a:off x="636959" y="4236772"/>
            <a:ext cx="1303096" cy="1108175"/>
          </a:xfrm>
          <a:custGeom>
            <a:avLst/>
            <a:gdLst/>
            <a:ahLst/>
            <a:cxnLst/>
            <a:rect l="l" t="t" r="r" b="b"/>
            <a:pathLst>
              <a:path w="1303096" h="1108175">
                <a:moveTo>
                  <a:pt x="1303096" y="1108175"/>
                </a:moveTo>
                <a:lnTo>
                  <a:pt x="0" y="1108175"/>
                </a:lnTo>
                <a:lnTo>
                  <a:pt x="0" y="0"/>
                </a:lnTo>
                <a:lnTo>
                  <a:pt x="1303096" y="0"/>
                </a:lnTo>
                <a:lnTo>
                  <a:pt x="1303096" y="110817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602C4-E1CE-44DC-BADB-2E83E6D831C4}"/>
              </a:ext>
            </a:extLst>
          </p:cNvPr>
          <p:cNvSpPr txBox="1"/>
          <p:nvPr/>
        </p:nvSpPr>
        <p:spPr>
          <a:xfrm>
            <a:off x="2311402" y="2309203"/>
            <a:ext cx="608087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01.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프로젝트 개요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       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1.1 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프로젝트 사용기술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</a:t>
            </a: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1.2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시장분석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       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1.3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시나리오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1.4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요구사항 분석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1.5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개발일정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02.</a:t>
            </a:r>
            <a:r>
              <a:rPr lang="ko-KR" altLang="en-US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프로젝트 구성도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2.1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네트워크 및 관리대장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2.2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네트워크 세부내용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2.3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아키텍처 구성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2.4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VPC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관리대장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23112-7092-436B-B7C1-75372A62A7E7}"/>
              </a:ext>
            </a:extLst>
          </p:cNvPr>
          <p:cNvSpPr txBox="1"/>
          <p:nvPr/>
        </p:nvSpPr>
        <p:spPr>
          <a:xfrm>
            <a:off x="9405736" y="1544069"/>
            <a:ext cx="6858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03.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프로젝트 구축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3.1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AWS 3-tier</a:t>
            </a: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3.2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Jenkins</a:t>
            </a: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3.3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GCP</a:t>
            </a: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3.4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VPN</a:t>
            </a: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3.5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RDS</a:t>
            </a: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3.6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ROUTE53</a:t>
            </a: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3.7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모니터링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04.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프로젝트 결과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4.1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결과내용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	</a:t>
            </a:r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4.2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홈페이지 추가사항</a:t>
            </a:r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endParaRPr lang="en-US" altLang="ko-KR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r>
              <a:rPr lang="en-US" altLang="ko-KR" sz="3200" dirty="0">
                <a:solidFill>
                  <a:srgbClr val="CAD9EB"/>
                </a:solidFill>
                <a:latin typeface="210 네버랜드 Light" panose="020B0600000101010101" charset="-127"/>
                <a:ea typeface="210 네버랜드 Light" panose="020B0600000101010101" charset="-127"/>
              </a:rPr>
              <a:t>05.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마무리 및 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Q&amp;A</a:t>
            </a:r>
            <a:endParaRPr lang="ko-KR" altLang="en-US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endParaRPr lang="ko-KR" altLang="en-US" sz="3200" dirty="0">
              <a:latin typeface="210 네버랜드 Light" panose="020B0600000101010101" charset="-127"/>
              <a:ea typeface="210 네버랜드 Light" panose="020B0600000101010101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2A4D01A-AD2D-4D77-8D94-D791BB3E0C3B}"/>
              </a:ext>
            </a:extLst>
          </p:cNvPr>
          <p:cNvSpPr/>
          <p:nvPr/>
        </p:nvSpPr>
        <p:spPr>
          <a:xfrm flipH="1">
            <a:off x="8945880" y="1544070"/>
            <a:ext cx="45719" cy="7309838"/>
          </a:xfrm>
          <a:prstGeom prst="roundRect">
            <a:avLst/>
          </a:prstGeom>
          <a:solidFill>
            <a:srgbClr val="0E6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7A95CFC0-6C3A-4E16-83D5-E8B6F836C90B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CONTENTS</a:t>
            </a: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D78A3675-199E-4069-9A78-8555A709A3E2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75F9D75-A940-4DBF-BC7C-9614BAA5EA14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4CCEFD9A-001E-493E-8045-B8386C849E55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7">
            <a:extLst>
              <a:ext uri="{FF2B5EF4-FFF2-40B4-BE49-F238E27FC236}">
                <a16:creationId xmlns:a16="http://schemas.microsoft.com/office/drawing/2014/main" id="{3EDE469C-AFE3-4080-ACAD-858340173721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EA72B-5757-EBFB-FD5C-819669C1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D9BA49-BADC-FB52-B6F6-FB5143158708}"/>
              </a:ext>
            </a:extLst>
          </p:cNvPr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92256D-FB45-6D4A-4939-BBBA1563EEB6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7C162A-E703-DF5B-AD9E-51CFDF4BCEA5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FBB6757-E4F3-FA2B-AC61-C6FFC94393D9}"/>
              </a:ext>
            </a:extLst>
          </p:cNvPr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7CDF35D-311A-BFC9-5477-9E491C26C41C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A7608B-C9B6-07DA-BECE-D1EF544F5DFF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2878DF1-9736-2758-994A-35317EBD936D}"/>
              </a:ext>
            </a:extLst>
          </p:cNvPr>
          <p:cNvGrpSpPr/>
          <p:nvPr/>
        </p:nvGrpSpPr>
        <p:grpSpPr>
          <a:xfrm>
            <a:off x="1131963" y="991080"/>
            <a:ext cx="16024073" cy="8377981"/>
            <a:chOff x="0" y="0"/>
            <a:chExt cx="4220332" cy="22065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8AB9A00-B722-9B77-42A2-B53A6EB4AC21}"/>
                </a:ext>
              </a:extLst>
            </p:cNvPr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084EF72-78B4-6567-AF64-59041016C5B9}"/>
                </a:ext>
              </a:extLst>
            </p:cNvPr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114148B-B619-1D7C-DB85-6F56F604983E}"/>
              </a:ext>
            </a:extLst>
          </p:cNvPr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66D8224-DA8D-677B-02BA-453BA5DFEF1A}"/>
                </a:ext>
              </a:extLst>
            </p:cNvPr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E6BD477-2BAA-92CD-336E-543A6CD95AA8}"/>
                </a:ext>
              </a:extLst>
            </p:cNvPr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D2F05284-862A-BAE1-3509-48EC4CD7E189}"/>
              </a:ext>
            </a:extLst>
          </p:cNvPr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425E6E9-F372-9D34-C42E-ED4B2D811354}"/>
              </a:ext>
            </a:extLst>
          </p:cNvPr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B4454-20DA-2063-1F67-BDF0D0FA82A4}"/>
              </a:ext>
            </a:extLst>
          </p:cNvPr>
          <p:cNvSpPr txBox="1"/>
          <p:nvPr/>
        </p:nvSpPr>
        <p:spPr>
          <a:xfrm>
            <a:off x="5718668" y="1433013"/>
            <a:ext cx="6945484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20000" dirty="0">
                <a:latin typeface="210 네버랜드" panose="020B0600000101010101" charset="-127"/>
                <a:ea typeface="210 네버랜드" panose="020B0600000101010101" charset="-127"/>
              </a:rPr>
              <a:t>Q</a:t>
            </a:r>
            <a:r>
              <a:rPr lang="en-US" altLang="ko-KR" sz="20000" dirty="0">
                <a:solidFill>
                  <a:srgbClr val="0EC223"/>
                </a:solidFill>
                <a:latin typeface="210 네버랜드" panose="020B0600000101010101" charset="-127"/>
                <a:ea typeface="210 네버랜드" panose="020B0600000101010101" charset="-127"/>
              </a:rPr>
              <a:t>&amp;</a:t>
            </a:r>
            <a:r>
              <a:rPr lang="en-US" altLang="ko-KR" sz="20000" dirty="0">
                <a:latin typeface="210 네버랜드" panose="020B0600000101010101" charset="-127"/>
                <a:ea typeface="210 네버랜드" panose="020B0600000101010101" charset="-12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86870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8CC1-6A99-8B60-FA7C-0C6791D14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BA60D1-3871-EDDE-F436-7D945AE76EE4}"/>
              </a:ext>
            </a:extLst>
          </p:cNvPr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92CBC7-99F4-B444-952E-AD1E23E66318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9C0ABF0-0764-F6D8-01E5-99A3CF830CCA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350CD71-9BF2-5F9D-5D6D-A79704EA938B}"/>
              </a:ext>
            </a:extLst>
          </p:cNvPr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5AB022A-7A9A-CA47-D6B5-41AEBB0E55BE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A26CE2B-5B64-A16F-B75E-63B3F488E211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6A3876F-75F4-53F4-6F52-D728D1290388}"/>
              </a:ext>
            </a:extLst>
          </p:cNvPr>
          <p:cNvGrpSpPr/>
          <p:nvPr/>
        </p:nvGrpSpPr>
        <p:grpSpPr>
          <a:xfrm>
            <a:off x="1131963" y="991080"/>
            <a:ext cx="16024073" cy="8377981"/>
            <a:chOff x="0" y="0"/>
            <a:chExt cx="4220332" cy="22065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618D326-B40D-69E2-5962-45E14F2514F4}"/>
                </a:ext>
              </a:extLst>
            </p:cNvPr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CEED123-A86E-EE3F-8E8E-985C967E9742}"/>
                </a:ext>
              </a:extLst>
            </p:cNvPr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49D3E26-986E-C6C7-5174-55AB84908038}"/>
              </a:ext>
            </a:extLst>
          </p:cNvPr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BCC6EB3-926D-C09D-4396-116703C87805}"/>
                </a:ext>
              </a:extLst>
            </p:cNvPr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22D551C-FBAA-2A44-FCB3-7B0F0016CA50}"/>
                </a:ext>
              </a:extLst>
            </p:cNvPr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CAC4DDB0-3E80-5B6A-1C01-6045FA0279BE}"/>
              </a:ext>
            </a:extLst>
          </p:cNvPr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808CB82-E484-7798-A5F8-9B45676EE659}"/>
              </a:ext>
            </a:extLst>
          </p:cNvPr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DEFEB-12A6-68B2-5D6E-936F3D6E960B}"/>
              </a:ext>
            </a:extLst>
          </p:cNvPr>
          <p:cNvSpPr txBox="1"/>
          <p:nvPr/>
        </p:nvSpPr>
        <p:spPr>
          <a:xfrm>
            <a:off x="1996587" y="1882310"/>
            <a:ext cx="14811179" cy="577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0000" dirty="0" err="1">
                <a:latin typeface="210 네버랜드" panose="020B0600000101010101" charset="-127"/>
                <a:ea typeface="210 네버랜드" panose="020B0600000101010101" charset="-127"/>
              </a:rPr>
              <a:t>들어주셔서</a:t>
            </a:r>
            <a:r>
              <a:rPr lang="ko-KR" altLang="en-US" sz="10000" dirty="0">
                <a:latin typeface="210 네버랜드" panose="020B0600000101010101" charset="-127"/>
                <a:ea typeface="210 네버랜드" panose="020B0600000101010101" charset="-127"/>
              </a:rPr>
              <a:t> 감사합니다</a:t>
            </a:r>
            <a:r>
              <a:rPr lang="en-US" altLang="ko-KR" sz="100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10000" dirty="0">
                <a:latin typeface="210 네버랜드" panose="020B0600000101010101" charset="-127"/>
                <a:ea typeface="210 네버랜드" panose="020B0600000101010101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689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8DE69-A918-4AAB-9841-58DC2359C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B6E91E-FCF7-5B9A-0328-77E0F1E9FA24}"/>
              </a:ext>
            </a:extLst>
          </p:cNvPr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5238BB-5A6A-8B3F-9225-1A2C897B8378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14B5C9-8F6B-91B3-084D-E8880528D778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49B07AC-A7CA-2875-9D24-C43CECF6F93A}"/>
              </a:ext>
            </a:extLst>
          </p:cNvPr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EEEBF4C-E417-E7C6-1FCD-16E8F082BF47}"/>
                </a:ext>
              </a:extLst>
            </p:cNvPr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2A97481-C2B4-71F3-E2E1-B9E0F54E410C}"/>
                </a:ext>
              </a:extLst>
            </p:cNvPr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8A8357E-6131-F327-CE31-29B279A95D70}"/>
              </a:ext>
            </a:extLst>
          </p:cNvPr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9FEFC3A-F2E1-A5C3-681D-26DF271BD39D}"/>
                </a:ext>
              </a:extLst>
            </p:cNvPr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58A9F4D-FC8F-DEDE-9451-C489595B5B38}"/>
                </a:ext>
              </a:extLst>
            </p:cNvPr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98D0A97-697E-295B-31DD-850B9603779D}"/>
              </a:ext>
            </a:extLst>
          </p:cNvPr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7F63572-3E3F-11AD-E867-9864A2405953}"/>
                </a:ext>
              </a:extLst>
            </p:cNvPr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3A653E3-0FD5-F3D3-9CB1-4D1933DC7E3E}"/>
                </a:ext>
              </a:extLst>
            </p:cNvPr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1AF686EC-BA27-7A94-E254-31646257ECF9}"/>
              </a:ext>
            </a:extLst>
          </p:cNvPr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58CB1C6-DA0C-A08C-626E-AA8CB6E9837B}"/>
              </a:ext>
            </a:extLst>
          </p:cNvPr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D62BAE1F-AB44-D37F-90BA-9CB1E2B85202}"/>
              </a:ext>
            </a:extLst>
          </p:cNvPr>
          <p:cNvGrpSpPr/>
          <p:nvPr/>
        </p:nvGrpSpPr>
        <p:grpSpPr>
          <a:xfrm>
            <a:off x="11765590" y="1688730"/>
            <a:ext cx="4756086" cy="7559681"/>
            <a:chOff x="0" y="0"/>
            <a:chExt cx="1791007" cy="898784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4CD7811-5634-B129-4241-7452350EE5FE}"/>
                </a:ext>
              </a:extLst>
            </p:cNvPr>
            <p:cNvSpPr/>
            <p:nvPr/>
          </p:nvSpPr>
          <p:spPr>
            <a:xfrm>
              <a:off x="0" y="0"/>
              <a:ext cx="1791007" cy="898784"/>
            </a:xfrm>
            <a:custGeom>
              <a:avLst/>
              <a:gdLst/>
              <a:ahLst/>
              <a:cxnLst/>
              <a:rect l="l" t="t" r="r" b="b"/>
              <a:pathLst>
                <a:path w="1791007" h="898784">
                  <a:moveTo>
                    <a:pt x="22770" y="0"/>
                  </a:moveTo>
                  <a:lnTo>
                    <a:pt x="1768238" y="0"/>
                  </a:lnTo>
                  <a:cubicBezTo>
                    <a:pt x="1774276" y="0"/>
                    <a:pt x="1780068" y="2399"/>
                    <a:pt x="1784338" y="6669"/>
                  </a:cubicBezTo>
                  <a:cubicBezTo>
                    <a:pt x="1788608" y="10939"/>
                    <a:pt x="1791007" y="16731"/>
                    <a:pt x="1791007" y="22770"/>
                  </a:cubicBezTo>
                  <a:lnTo>
                    <a:pt x="1791007" y="876015"/>
                  </a:lnTo>
                  <a:cubicBezTo>
                    <a:pt x="1791007" y="882054"/>
                    <a:pt x="1788608" y="887845"/>
                    <a:pt x="1784338" y="892115"/>
                  </a:cubicBezTo>
                  <a:cubicBezTo>
                    <a:pt x="1780068" y="896385"/>
                    <a:pt x="1774276" y="898784"/>
                    <a:pt x="1768238" y="898784"/>
                  </a:cubicBezTo>
                  <a:lnTo>
                    <a:pt x="22770" y="898784"/>
                  </a:lnTo>
                  <a:cubicBezTo>
                    <a:pt x="16731" y="898784"/>
                    <a:pt x="10939" y="896385"/>
                    <a:pt x="6669" y="892115"/>
                  </a:cubicBezTo>
                  <a:cubicBezTo>
                    <a:pt x="2399" y="887845"/>
                    <a:pt x="0" y="882054"/>
                    <a:pt x="0" y="876015"/>
                  </a:cubicBezTo>
                  <a:lnTo>
                    <a:pt x="0" y="22770"/>
                  </a:lnTo>
                  <a:cubicBezTo>
                    <a:pt x="0" y="16731"/>
                    <a:pt x="2399" y="10939"/>
                    <a:pt x="6669" y="6669"/>
                  </a:cubicBezTo>
                  <a:cubicBezTo>
                    <a:pt x="10939" y="2399"/>
                    <a:pt x="16731" y="0"/>
                    <a:pt x="22770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E85C8249-5F10-19E3-17BB-D28965A02A29}"/>
                </a:ext>
              </a:extLst>
            </p:cNvPr>
            <p:cNvSpPr txBox="1"/>
            <p:nvPr/>
          </p:nvSpPr>
          <p:spPr>
            <a:xfrm>
              <a:off x="0" y="-38100"/>
              <a:ext cx="1791007" cy="936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30">
            <a:extLst>
              <a:ext uri="{FF2B5EF4-FFF2-40B4-BE49-F238E27FC236}">
                <a16:creationId xmlns:a16="http://schemas.microsoft.com/office/drawing/2014/main" id="{76710533-D378-2038-BA62-7D37D4183F02}"/>
              </a:ext>
            </a:extLst>
          </p:cNvPr>
          <p:cNvSpPr txBox="1"/>
          <p:nvPr/>
        </p:nvSpPr>
        <p:spPr>
          <a:xfrm>
            <a:off x="2953656" y="3090767"/>
            <a:ext cx="6785172" cy="6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en-US" altLang="ko-KR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01. </a:t>
            </a:r>
            <a:r>
              <a:rPr lang="ko-KR" altLang="en-US" sz="54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개요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9E68BEF8-B79B-BC40-923F-215D3AB26D82}"/>
              </a:ext>
            </a:extLst>
          </p:cNvPr>
          <p:cNvSpPr txBox="1"/>
          <p:nvPr/>
        </p:nvSpPr>
        <p:spPr>
          <a:xfrm>
            <a:off x="12102076" y="2899174"/>
            <a:ext cx="4419600" cy="4962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기술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ko-KR" altLang="en-US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시장분석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시나리오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요구사항 분석</a:t>
            </a: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endParaRPr lang="en-US" altLang="ko-KR" sz="32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>
              <a:lnSpc>
                <a:spcPts val="4260"/>
              </a:lnSpc>
              <a:spcBef>
                <a:spcPct val="0"/>
              </a:spcBef>
              <a:buAutoNum type="arabicPeriod"/>
            </a:pPr>
            <a:r>
              <a:rPr lang="ko-KR" altLang="en-US" sz="32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298139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48BA0870-ADF2-44CF-89C6-E7450EC5B259}"/>
              </a:ext>
            </a:extLst>
          </p:cNvPr>
          <p:cNvSpPr txBox="1"/>
          <p:nvPr/>
        </p:nvSpPr>
        <p:spPr>
          <a:xfrm>
            <a:off x="2457371" y="1203851"/>
            <a:ext cx="164448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2-2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C9C71-7059-43D1-947B-1AB5BA7AD9C8}"/>
              </a:ext>
            </a:extLst>
          </p:cNvPr>
          <p:cNvSpPr/>
          <p:nvPr/>
        </p:nvSpPr>
        <p:spPr>
          <a:xfrm>
            <a:off x="2743201" y="2371571"/>
            <a:ext cx="3124200" cy="4800600"/>
          </a:xfrm>
          <a:prstGeom prst="rect">
            <a:avLst/>
          </a:prstGeom>
          <a:solidFill>
            <a:schemeClr val="bg1"/>
          </a:solidFill>
          <a:ln>
            <a:solidFill>
              <a:srgbClr val="139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F7D4B0-A4DB-407C-88CB-9D95271F888D}"/>
              </a:ext>
            </a:extLst>
          </p:cNvPr>
          <p:cNvSpPr/>
          <p:nvPr/>
        </p:nvSpPr>
        <p:spPr>
          <a:xfrm>
            <a:off x="6247528" y="2373367"/>
            <a:ext cx="3124200" cy="4800600"/>
          </a:xfrm>
          <a:prstGeom prst="rect">
            <a:avLst/>
          </a:prstGeom>
          <a:solidFill>
            <a:schemeClr val="bg1"/>
          </a:solidFill>
          <a:ln>
            <a:solidFill>
              <a:srgbClr val="139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17731C-D682-4F54-BB56-00A04C55D794}"/>
              </a:ext>
            </a:extLst>
          </p:cNvPr>
          <p:cNvSpPr/>
          <p:nvPr/>
        </p:nvSpPr>
        <p:spPr>
          <a:xfrm>
            <a:off x="9751855" y="2373367"/>
            <a:ext cx="3124200" cy="4800600"/>
          </a:xfrm>
          <a:prstGeom prst="rect">
            <a:avLst/>
          </a:prstGeom>
          <a:solidFill>
            <a:schemeClr val="bg1"/>
          </a:solidFill>
          <a:ln>
            <a:solidFill>
              <a:srgbClr val="139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FAD804-7FA9-4C78-A811-97AC6E903985}"/>
              </a:ext>
            </a:extLst>
          </p:cNvPr>
          <p:cNvSpPr/>
          <p:nvPr/>
        </p:nvSpPr>
        <p:spPr>
          <a:xfrm>
            <a:off x="13256182" y="2371571"/>
            <a:ext cx="3124200" cy="4800600"/>
          </a:xfrm>
          <a:prstGeom prst="rect">
            <a:avLst/>
          </a:prstGeom>
          <a:solidFill>
            <a:schemeClr val="bg1"/>
          </a:solidFill>
          <a:ln>
            <a:solidFill>
              <a:srgbClr val="139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Picture 4" descr="Nginx] 설치 및 url 서버 이미지 생성 - 맛있는 개발자의 기록 일기">
            <a:extLst>
              <a:ext uri="{FF2B5EF4-FFF2-40B4-BE49-F238E27FC236}">
                <a16:creationId xmlns:a16="http://schemas.microsoft.com/office/drawing/2014/main" id="{628DF195-1A63-422F-AE00-5D6B5F68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83" y="2468676"/>
            <a:ext cx="2717035" cy="10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Apache Tomcat - OPENMARU APM">
            <a:extLst>
              <a:ext uri="{FF2B5EF4-FFF2-40B4-BE49-F238E27FC236}">
                <a16:creationId xmlns:a16="http://schemas.microsoft.com/office/drawing/2014/main" id="{4235BF7A-A718-44A7-B1A8-30729CA1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18" y="3848100"/>
            <a:ext cx="2893090" cy="14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6" descr="MySQL 리뷰">
            <a:extLst>
              <a:ext uri="{FF2B5EF4-FFF2-40B4-BE49-F238E27FC236}">
                <a16:creationId xmlns:a16="http://schemas.microsoft.com/office/drawing/2014/main" id="{68E4D3E5-4BA6-4596-83B9-3B29E8DE5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337" y="5448300"/>
            <a:ext cx="1557648" cy="15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AFFC3268-8DEC-4A6D-8531-E71B4C83CB30}"/>
              </a:ext>
            </a:extLst>
          </p:cNvPr>
          <p:cNvSpPr/>
          <p:nvPr/>
        </p:nvSpPr>
        <p:spPr>
          <a:xfrm>
            <a:off x="2743200" y="7435654"/>
            <a:ext cx="3124200" cy="1745364"/>
          </a:xfrm>
          <a:prstGeom prst="rect">
            <a:avLst/>
          </a:prstGeom>
          <a:solidFill>
            <a:schemeClr val="bg1"/>
          </a:solidFill>
          <a:ln>
            <a:solidFill>
              <a:srgbClr val="139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514C05C-650C-43B0-8FC4-3CCE5D8E522B}"/>
              </a:ext>
            </a:extLst>
          </p:cNvPr>
          <p:cNvSpPr/>
          <p:nvPr/>
        </p:nvSpPr>
        <p:spPr>
          <a:xfrm>
            <a:off x="6247528" y="7435654"/>
            <a:ext cx="3124200" cy="1745364"/>
          </a:xfrm>
          <a:prstGeom prst="rect">
            <a:avLst/>
          </a:prstGeom>
          <a:solidFill>
            <a:schemeClr val="bg1"/>
          </a:solidFill>
          <a:ln>
            <a:solidFill>
              <a:srgbClr val="139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F1141E8-E1BA-4F40-8F0A-D7896ECE16A8}"/>
              </a:ext>
            </a:extLst>
          </p:cNvPr>
          <p:cNvSpPr/>
          <p:nvPr/>
        </p:nvSpPr>
        <p:spPr>
          <a:xfrm>
            <a:off x="9751855" y="7435654"/>
            <a:ext cx="3124200" cy="1745364"/>
          </a:xfrm>
          <a:prstGeom prst="rect">
            <a:avLst/>
          </a:prstGeom>
          <a:solidFill>
            <a:schemeClr val="bg1"/>
          </a:solidFill>
          <a:ln>
            <a:solidFill>
              <a:srgbClr val="139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875B2B7-EE1B-456C-BD34-8FC215712A73}"/>
              </a:ext>
            </a:extLst>
          </p:cNvPr>
          <p:cNvSpPr/>
          <p:nvPr/>
        </p:nvSpPr>
        <p:spPr>
          <a:xfrm>
            <a:off x="13256182" y="7432197"/>
            <a:ext cx="3124200" cy="1745364"/>
          </a:xfrm>
          <a:prstGeom prst="rect">
            <a:avLst/>
          </a:prstGeom>
          <a:solidFill>
            <a:schemeClr val="bg1"/>
          </a:solidFill>
          <a:ln>
            <a:solidFill>
              <a:srgbClr val="139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16" descr="HTML - 나무위키">
            <a:extLst>
              <a:ext uri="{FF2B5EF4-FFF2-40B4-BE49-F238E27FC236}">
                <a16:creationId xmlns:a16="http://schemas.microsoft.com/office/drawing/2014/main" id="{E5DD0F57-695C-494E-8EDE-900DC2EB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131" y="3049667"/>
            <a:ext cx="1467487" cy="14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8" descr="Javascript] 자바스크립트 란?">
            <a:extLst>
              <a:ext uri="{FF2B5EF4-FFF2-40B4-BE49-F238E27FC236}">
                <a16:creationId xmlns:a16="http://schemas.microsoft.com/office/drawing/2014/main" id="{9EA98277-51E5-4D98-B533-A110C54E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876" y="4825223"/>
            <a:ext cx="1506123" cy="15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0" descr="TIL] CSS의 개요 및 특징">
            <a:extLst>
              <a:ext uri="{FF2B5EF4-FFF2-40B4-BE49-F238E27FC236}">
                <a16:creationId xmlns:a16="http://schemas.microsoft.com/office/drawing/2014/main" id="{E338EF77-0918-4C80-8489-A3697F60E0F2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654" y="3012083"/>
            <a:ext cx="1062691" cy="15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Docker] 기본 개념 및 사용 방법">
            <a:extLst>
              <a:ext uri="{FF2B5EF4-FFF2-40B4-BE49-F238E27FC236}">
                <a16:creationId xmlns:a16="http://schemas.microsoft.com/office/drawing/2014/main" id="{08896660-0C18-4E6C-8583-4B5F3653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935" y="2705100"/>
            <a:ext cx="1366014" cy="12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02C6A1B-953B-413D-A7CC-DB34458D45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628900"/>
            <a:ext cx="2491546" cy="1391866"/>
          </a:xfrm>
          <a:prstGeom prst="rect">
            <a:avLst/>
          </a:prstGeom>
        </p:spPr>
      </p:pic>
      <p:pic>
        <p:nvPicPr>
          <p:cNvPr id="59" name="Picture 2" descr="Oracle Cloud에 Jenkins를 구축해보자 (feat. nginx) — JOBCHAE">
            <a:extLst>
              <a:ext uri="{FF2B5EF4-FFF2-40B4-BE49-F238E27FC236}">
                <a16:creationId xmlns:a16="http://schemas.microsoft.com/office/drawing/2014/main" id="{C415D68D-30EF-4D44-AD02-2E153A41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08" y="4152900"/>
            <a:ext cx="1391867" cy="1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9424DF5-AE08-45FF-A15C-FE2319144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55" y="5753100"/>
            <a:ext cx="2290513" cy="114295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2F22BD0-B915-4AFD-88B5-0E69F49C27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57" y="4229100"/>
            <a:ext cx="2045971" cy="1142952"/>
          </a:xfrm>
          <a:prstGeom prst="rect">
            <a:avLst/>
          </a:prstGeom>
        </p:spPr>
      </p:pic>
      <p:pic>
        <p:nvPicPr>
          <p:cNvPr id="62" name="Picture 8" descr="AWS 서버 환경 구축">
            <a:extLst>
              <a:ext uri="{FF2B5EF4-FFF2-40B4-BE49-F238E27FC236}">
                <a16:creationId xmlns:a16="http://schemas.microsoft.com/office/drawing/2014/main" id="{8978714D-865D-4273-917D-FAD9A3BD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62" y="3128293"/>
            <a:ext cx="1703311" cy="103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Google Cloud Platform Overview - BESPINGLOBAL">
            <a:extLst>
              <a:ext uri="{FF2B5EF4-FFF2-40B4-BE49-F238E27FC236}">
                <a16:creationId xmlns:a16="http://schemas.microsoft.com/office/drawing/2014/main" id="{438C806E-6CB6-4D9A-9112-4AB247F77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035" y="4918217"/>
            <a:ext cx="2459668" cy="15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30">
            <a:extLst>
              <a:ext uri="{FF2B5EF4-FFF2-40B4-BE49-F238E27FC236}">
                <a16:creationId xmlns:a16="http://schemas.microsoft.com/office/drawing/2014/main" id="{2BD556F9-A6ED-407C-9DFF-CDBEED12E4CC}"/>
              </a:ext>
            </a:extLst>
          </p:cNvPr>
          <p:cNvSpPr txBox="1"/>
          <p:nvPr/>
        </p:nvSpPr>
        <p:spPr>
          <a:xfrm>
            <a:off x="2936253" y="7486295"/>
            <a:ext cx="2657939" cy="1593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Nginx/1.18.0</a:t>
            </a:r>
          </a:p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Tomcat /9.0.89</a:t>
            </a:r>
          </a:p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MySQL/8.0.39</a:t>
            </a:r>
          </a:p>
        </p:txBody>
      </p:sp>
      <p:sp>
        <p:nvSpPr>
          <p:cNvPr id="65" name="TextBox 30">
            <a:extLst>
              <a:ext uri="{FF2B5EF4-FFF2-40B4-BE49-F238E27FC236}">
                <a16:creationId xmlns:a16="http://schemas.microsoft.com/office/drawing/2014/main" id="{FAA914D2-DDC6-4A7C-B0A8-9C1A7404CF8C}"/>
              </a:ext>
            </a:extLst>
          </p:cNvPr>
          <p:cNvSpPr txBox="1"/>
          <p:nvPr/>
        </p:nvSpPr>
        <p:spPr>
          <a:xfrm>
            <a:off x="6466804" y="7702939"/>
            <a:ext cx="2657939" cy="1041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 err="1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VScode</a:t>
            </a: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/1.96.2</a:t>
            </a:r>
          </a:p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Docker/27.4.0</a:t>
            </a: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3EC56E91-B194-4C1C-9275-84EF0E8A3517}"/>
              </a:ext>
            </a:extLst>
          </p:cNvPr>
          <p:cNvSpPr txBox="1"/>
          <p:nvPr/>
        </p:nvSpPr>
        <p:spPr>
          <a:xfrm>
            <a:off x="9983647" y="7702939"/>
            <a:ext cx="2657939" cy="1041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Platform</a:t>
            </a:r>
          </a:p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AWS/GCP</a:t>
            </a:r>
          </a:p>
        </p:txBody>
      </p:sp>
      <p:sp>
        <p:nvSpPr>
          <p:cNvPr id="67" name="TextBox 30">
            <a:extLst>
              <a:ext uri="{FF2B5EF4-FFF2-40B4-BE49-F238E27FC236}">
                <a16:creationId xmlns:a16="http://schemas.microsoft.com/office/drawing/2014/main" id="{64B75FAB-8BB2-427B-9999-F5FC2675BA43}"/>
              </a:ext>
            </a:extLst>
          </p:cNvPr>
          <p:cNvSpPr txBox="1"/>
          <p:nvPr/>
        </p:nvSpPr>
        <p:spPr>
          <a:xfrm>
            <a:off x="13514967" y="7480240"/>
            <a:ext cx="2657939" cy="1593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HOME Page</a:t>
            </a:r>
          </a:p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HTML/CSS/</a:t>
            </a:r>
          </a:p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2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JavaScript</a:t>
            </a:r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C9AC074F-B69A-FAF2-22BA-BC21614188B4}"/>
              </a:ext>
            </a:extLst>
          </p:cNvPr>
          <p:cNvSpPr txBox="1"/>
          <p:nvPr/>
        </p:nvSpPr>
        <p:spPr>
          <a:xfrm>
            <a:off x="4853572" y="123782"/>
            <a:ext cx="467055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사용기술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B71F69DA-9C10-394F-EEFF-D50F2281A4C9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B6EFCA1-46CC-D9D3-0434-205B5C96F0D9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BAAC87D3-C855-D09C-2A08-2907631F80E4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7D4302-9B29-4FE0-325C-460F48B1E3DD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1-1</a:t>
            </a:r>
          </a:p>
        </p:txBody>
      </p:sp>
    </p:spTree>
    <p:extLst>
      <p:ext uri="{BB962C8B-B14F-4D97-AF65-F5344CB8AC3E}">
        <p14:creationId xmlns:p14="http://schemas.microsoft.com/office/powerpoint/2010/main" val="303886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0925" y="888058"/>
            <a:ext cx="16035111" cy="8522642"/>
            <a:chOff x="-2907" y="-38100"/>
            <a:chExt cx="4223239" cy="2244647"/>
          </a:xfrm>
        </p:grpSpPr>
        <p:sp>
          <p:nvSpPr>
            <p:cNvPr id="9" name="Freeform 9"/>
            <p:cNvSpPr/>
            <p:nvPr/>
          </p:nvSpPr>
          <p:spPr>
            <a:xfrm>
              <a:off x="-2907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725A5-31B8-451B-8061-1EDFCE15A7B8}"/>
              </a:ext>
            </a:extLst>
          </p:cNvPr>
          <p:cNvSpPr txBox="1"/>
          <p:nvPr/>
        </p:nvSpPr>
        <p:spPr>
          <a:xfrm>
            <a:off x="10134600" y="3108197"/>
            <a:ext cx="6902292" cy="486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한국 웹툰 시장이 글로벌 점유율을 확대하면서 더 많은 사용자를 수용가능한</a:t>
            </a:r>
            <a:endParaRPr lang="en-US" altLang="ko-KR" sz="16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안정적인 배포가 필수적입니다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ko-KR" sz="16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이때 클라우드 서비스는 필수 전략이 됩니다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. 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클라우드는  전 세계 사용자들에게 동일한 품질 및 콘텐츠를 제공하며 트래픽 급등 시에도 유연한</a:t>
            </a:r>
            <a:endParaRPr lang="en-US" altLang="ko-KR" sz="16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확장이 가능합니다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이는 웹툰 서비스 사용자가 급증할 때 해결해야 할 간단하면서도 가장 중요한 과제입니다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ko-KR" sz="1600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이와 같이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,</a:t>
            </a:r>
            <a:r>
              <a:rPr lang="ko-KR" altLang="en-US" sz="1600" dirty="0">
                <a:latin typeface="210 네버랜드" panose="020B0600000101010101" charset="-127"/>
                <a:ea typeface="210 네버랜드" panose="020B0600000101010101" charset="-127"/>
              </a:rPr>
              <a:t> 기업의 성장에 따라 필수적인 클라우드 서비스의 웹툰 사례를 통해 분석하며 프로젝트를 구상하였습니다</a:t>
            </a:r>
            <a:r>
              <a:rPr lang="en-US" altLang="ko-KR" sz="1600" dirty="0">
                <a:latin typeface="210 네버랜드" panose="020B0600000101010101" charset="-127"/>
                <a:ea typeface="210 네버랜드" panose="020B0600000101010101" charset="-127"/>
              </a:rPr>
              <a:t>.</a:t>
            </a:r>
          </a:p>
        </p:txBody>
      </p:sp>
      <p:pic>
        <p:nvPicPr>
          <p:cNvPr id="2050" name="Picture 2" descr="한국 웹툰이 글로벌적 인기를 얻기 위해서는? : 네이버 블로그">
            <a:extLst>
              <a:ext uri="{FF2B5EF4-FFF2-40B4-BE49-F238E27FC236}">
                <a16:creationId xmlns:a16="http://schemas.microsoft.com/office/drawing/2014/main" id="{2715BAC0-165A-4FB4-B5D0-63EA8828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45242"/>
            <a:ext cx="5638800" cy="520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웹툰 개척자` 카카오·네이버, 세계시장 1·2위 호령 - [디지털타임스]">
            <a:extLst>
              <a:ext uri="{FF2B5EF4-FFF2-40B4-BE49-F238E27FC236}">
                <a16:creationId xmlns:a16="http://schemas.microsoft.com/office/drawing/2014/main" id="{C376B83A-835D-4834-B48C-A0A638FFA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125620"/>
            <a:ext cx="5504369" cy="398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30">
            <a:extLst>
              <a:ext uri="{FF2B5EF4-FFF2-40B4-BE49-F238E27FC236}">
                <a16:creationId xmlns:a16="http://schemas.microsoft.com/office/drawing/2014/main" id="{F76AE290-B4A6-4F36-8923-DF2744D27A0B}"/>
              </a:ext>
            </a:extLst>
          </p:cNvPr>
          <p:cNvSpPr txBox="1"/>
          <p:nvPr/>
        </p:nvSpPr>
        <p:spPr>
          <a:xfrm>
            <a:off x="2846696" y="1483463"/>
            <a:ext cx="12012304" cy="52827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ko-KR" altLang="en-US" sz="25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웹툰 시장의 글로벌 점유율 증가에 따른 클라우드 서비스의 필요성</a:t>
            </a:r>
            <a:endParaRPr lang="en-US" sz="25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C6FE48C7-1464-4EFF-9A66-38407E470728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시장 분석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E7D60519-9BAB-478D-AD9E-6B92174DE70F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F89E5B23-E079-4F7B-934D-13D1E43ABE26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7B7508D2-F165-40C9-86E8-69E57676DB2E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45DDEAE-9CE4-40ED-859B-BF45A7F8E2A8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1-2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4A7ED87A-86B1-4849-AB88-7BD88F9380E9}"/>
              </a:ext>
            </a:extLst>
          </p:cNvPr>
          <p:cNvSpPr/>
          <p:nvPr/>
        </p:nvSpPr>
        <p:spPr>
          <a:xfrm>
            <a:off x="2590800" y="3619500"/>
            <a:ext cx="6781800" cy="5482381"/>
          </a:xfrm>
          <a:prstGeom prst="wedgeRectCallout">
            <a:avLst>
              <a:gd name="adj1" fmla="val 59861"/>
              <a:gd name="adj2" fmla="val -4517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91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28700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19">
            <a:extLst>
              <a:ext uri="{FF2B5EF4-FFF2-40B4-BE49-F238E27FC236}">
                <a16:creationId xmlns:a16="http://schemas.microsoft.com/office/drawing/2014/main" id="{F9F63901-6D27-4007-94B2-25CB552C1462}"/>
              </a:ext>
            </a:extLst>
          </p:cNvPr>
          <p:cNvGrpSpPr/>
          <p:nvPr/>
        </p:nvGrpSpPr>
        <p:grpSpPr>
          <a:xfrm>
            <a:off x="1744858" y="2803973"/>
            <a:ext cx="14534962" cy="5774187"/>
            <a:chOff x="0" y="0"/>
            <a:chExt cx="1834886" cy="1179949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A4BA181-35FD-4E4D-8CA7-406A4F1ABE97}"/>
                </a:ext>
              </a:extLst>
            </p:cNvPr>
            <p:cNvSpPr/>
            <p:nvPr/>
          </p:nvSpPr>
          <p:spPr>
            <a:xfrm>
              <a:off x="0" y="0"/>
              <a:ext cx="1834886" cy="1179949"/>
            </a:xfrm>
            <a:custGeom>
              <a:avLst/>
              <a:gdLst/>
              <a:ahLst/>
              <a:cxnLst/>
              <a:rect l="l" t="t" r="r" b="b"/>
              <a:pathLst>
                <a:path w="1834886" h="1179949">
                  <a:moveTo>
                    <a:pt x="22225" y="0"/>
                  </a:moveTo>
                  <a:lnTo>
                    <a:pt x="1812661" y="0"/>
                  </a:lnTo>
                  <a:cubicBezTo>
                    <a:pt x="1824936" y="0"/>
                    <a:pt x="1834886" y="9951"/>
                    <a:pt x="1834886" y="22225"/>
                  </a:cubicBezTo>
                  <a:lnTo>
                    <a:pt x="1834886" y="1157724"/>
                  </a:lnTo>
                  <a:cubicBezTo>
                    <a:pt x="1834886" y="1169999"/>
                    <a:pt x="1824936" y="1179949"/>
                    <a:pt x="1812661" y="1179949"/>
                  </a:cubicBezTo>
                  <a:lnTo>
                    <a:pt x="22225" y="1179949"/>
                  </a:lnTo>
                  <a:cubicBezTo>
                    <a:pt x="9951" y="1179949"/>
                    <a:pt x="0" y="1169999"/>
                    <a:pt x="0" y="1157724"/>
                  </a:cubicBezTo>
                  <a:lnTo>
                    <a:pt x="0" y="22225"/>
                  </a:lnTo>
                  <a:cubicBezTo>
                    <a:pt x="0" y="9951"/>
                    <a:pt x="9951" y="0"/>
                    <a:pt x="22225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5D748963-7FC5-4486-AADF-CF2E8605D471}"/>
                </a:ext>
              </a:extLst>
            </p:cNvPr>
            <p:cNvSpPr txBox="1"/>
            <p:nvPr/>
          </p:nvSpPr>
          <p:spPr>
            <a:xfrm>
              <a:off x="0" y="-38100"/>
              <a:ext cx="1834886" cy="1218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323684C9-2952-45C1-B790-2E6CB57EE10C}"/>
              </a:ext>
            </a:extLst>
          </p:cNvPr>
          <p:cNvSpPr/>
          <p:nvPr/>
        </p:nvSpPr>
        <p:spPr>
          <a:xfrm>
            <a:off x="2362200" y="3086100"/>
            <a:ext cx="496981" cy="496981"/>
          </a:xfrm>
          <a:custGeom>
            <a:avLst/>
            <a:gdLst/>
            <a:ahLst/>
            <a:cxnLst/>
            <a:rect l="l" t="t" r="r" b="b"/>
            <a:pathLst>
              <a:path w="496981" h="496981">
                <a:moveTo>
                  <a:pt x="0" y="0"/>
                </a:moveTo>
                <a:lnTo>
                  <a:pt x="496981" y="0"/>
                </a:lnTo>
                <a:lnTo>
                  <a:pt x="496981" y="496980"/>
                </a:lnTo>
                <a:lnTo>
                  <a:pt x="0" y="49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>
            <a:extLst>
              <a:ext uri="{FF2B5EF4-FFF2-40B4-BE49-F238E27FC236}">
                <a16:creationId xmlns:a16="http://schemas.microsoft.com/office/drawing/2014/main" id="{8CBB54F9-F6EC-40E5-AFA2-8E72AE0500A5}"/>
              </a:ext>
            </a:extLst>
          </p:cNvPr>
          <p:cNvSpPr/>
          <p:nvPr/>
        </p:nvSpPr>
        <p:spPr>
          <a:xfrm>
            <a:off x="2393183" y="3837817"/>
            <a:ext cx="13131064" cy="0"/>
          </a:xfrm>
          <a:prstGeom prst="line">
            <a:avLst/>
          </a:prstGeom>
          <a:ln w="19050" cap="flat">
            <a:solidFill>
              <a:srgbClr val="0E6E4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2362879F-E1F9-4D41-97CB-2973E17135ED}"/>
              </a:ext>
            </a:extLst>
          </p:cNvPr>
          <p:cNvSpPr txBox="1"/>
          <p:nvPr/>
        </p:nvSpPr>
        <p:spPr>
          <a:xfrm>
            <a:off x="2992877" y="2887042"/>
            <a:ext cx="4703323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1"/>
              </a:lnSpc>
              <a:spcBef>
                <a:spcPct val="0"/>
              </a:spcBef>
            </a:pPr>
            <a:r>
              <a:rPr lang="ko-KR" altLang="en-US" sz="4957" spc="-49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시나리오</a:t>
            </a:r>
            <a:endParaRPr lang="en-US" sz="4957" spc="-49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1A521BB6-6E82-4627-9F62-E7D0FCA73ACA}"/>
              </a:ext>
            </a:extLst>
          </p:cNvPr>
          <p:cNvSpPr txBox="1"/>
          <p:nvPr/>
        </p:nvSpPr>
        <p:spPr>
          <a:xfrm>
            <a:off x="2442333" y="4000500"/>
            <a:ext cx="6304763" cy="436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23"/>
              </a:lnSpc>
              <a:buAutoNum type="arabicPeriod"/>
            </a:pPr>
            <a:r>
              <a:rPr 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A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사의 웹툰 플랫폼의 급성장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 </a:t>
            </a:r>
          </a:p>
          <a:p>
            <a:pPr algn="l">
              <a:lnSpc>
                <a:spcPts val="3423"/>
              </a:lnSpc>
            </a:pP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사용자가 급증하며 트래픽 급증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기존서버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(CPU)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용량의 한계 도달</a:t>
            </a:r>
            <a:endParaRPr lang="en-US" altLang="ko-KR" sz="2400" spc="-40" dirty="0">
              <a:latin typeface="210 네버랜드" panose="020B0600000101010101" charset="-127"/>
              <a:ea typeface="210 네버랜드" panose="020B0600000101010101" charset="-127"/>
              <a:cs typeface="Nanum Square"/>
              <a:sym typeface="Nanum Square"/>
            </a:endParaRPr>
          </a:p>
          <a:p>
            <a:pPr algn="l">
              <a:lnSpc>
                <a:spcPts val="3423"/>
              </a:lnSpc>
            </a:pPr>
            <a:r>
              <a:rPr 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2.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기존 서버 확장 방식의 문제점</a:t>
            </a:r>
            <a:endParaRPr lang="en-US" altLang="ko-KR" sz="2400" spc="-40" dirty="0">
              <a:latin typeface="210 네버랜드" panose="020B0600000101010101" charset="-127"/>
              <a:ea typeface="210 네버랜드" panose="020B0600000101010101" charset="-127"/>
              <a:cs typeface="Nanum Square"/>
              <a:sym typeface="Nanum Square"/>
            </a:endParaRPr>
          </a:p>
          <a:p>
            <a:pPr algn="l">
              <a:lnSpc>
                <a:spcPts val="3423"/>
              </a:lnSpc>
            </a:pPr>
            <a:r>
              <a:rPr 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Scale-Up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방식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: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하드웨어 성능 추가로 서버 증설</a:t>
            </a:r>
            <a:endParaRPr lang="en-US" altLang="ko-KR" sz="2400" spc="-40" dirty="0">
              <a:latin typeface="210 네버랜드" panose="020B0600000101010101" charset="-127"/>
              <a:ea typeface="210 네버랜드" panose="020B0600000101010101" charset="-127"/>
              <a:cs typeface="Nanum Square"/>
              <a:sym typeface="Nanum Square"/>
            </a:endParaRPr>
          </a:p>
          <a:p>
            <a:pPr algn="l">
              <a:lnSpc>
                <a:spcPts val="3423"/>
              </a:lnSpc>
            </a:pP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문제점 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:</a:t>
            </a:r>
          </a:p>
          <a:p>
            <a:pPr algn="l">
              <a:lnSpc>
                <a:spcPts val="3423"/>
              </a:lnSpc>
            </a:pP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비용증가 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(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서버 하드웨어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,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유지비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)</a:t>
            </a:r>
          </a:p>
          <a:p>
            <a:pPr algn="l">
              <a:lnSpc>
                <a:spcPts val="3423"/>
              </a:lnSpc>
            </a:pP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확장에 시간 소요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(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서비스 중단 발생 가능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)</a:t>
            </a:r>
          </a:p>
          <a:p>
            <a:pPr algn="l">
              <a:lnSpc>
                <a:spcPts val="3423"/>
              </a:lnSpc>
            </a:pP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물리적 한계 존재</a:t>
            </a:r>
            <a:endParaRPr lang="en-US" sz="2400" spc="-40" dirty="0">
              <a:latin typeface="210 네버랜드" panose="020B0600000101010101" charset="-127"/>
              <a:ea typeface="210 네버랜드" panose="020B0600000101010101" charset="-127"/>
              <a:cs typeface="Nanum Square"/>
              <a:sym typeface="Nanum Square"/>
            </a:endParaRP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98A946C4-F0D7-4361-A9FB-4B080EA42419}"/>
              </a:ext>
            </a:extLst>
          </p:cNvPr>
          <p:cNvSpPr txBox="1"/>
          <p:nvPr/>
        </p:nvSpPr>
        <p:spPr>
          <a:xfrm>
            <a:off x="9219484" y="4000500"/>
            <a:ext cx="6304763" cy="432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3.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클라우드 도입을 고려한 이유</a:t>
            </a:r>
            <a:endParaRPr lang="en-US" altLang="ko-KR" sz="2400" spc="-40" dirty="0">
              <a:latin typeface="210 네버랜드" panose="020B0600000101010101" charset="-127"/>
              <a:ea typeface="210 네버랜드" panose="020B0600000101010101" charset="-127"/>
              <a:cs typeface="Nanum Square"/>
              <a:sym typeface="Nanum Square"/>
            </a:endParaRPr>
          </a:p>
          <a:p>
            <a:pPr algn="l">
              <a:lnSpc>
                <a:spcPts val="3423"/>
              </a:lnSpc>
            </a:pPr>
            <a:r>
              <a:rPr 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타 웹툰 플랫폼 사례 참고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: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클라우드 기반 인프라로 안정적인 서비스 제공</a:t>
            </a:r>
            <a:endParaRPr lang="en-US" altLang="ko-KR" sz="2400" spc="-40" dirty="0">
              <a:latin typeface="210 네버랜드" panose="020B0600000101010101" charset="-127"/>
              <a:ea typeface="210 네버랜드" panose="020B0600000101010101" charset="-127"/>
              <a:cs typeface="Nanum Square"/>
              <a:sym typeface="Nanum Square"/>
            </a:endParaRPr>
          </a:p>
          <a:p>
            <a:pPr algn="l">
              <a:lnSpc>
                <a:spcPts val="3423"/>
              </a:lnSpc>
            </a:pP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이전 문제점 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: </a:t>
            </a:r>
          </a:p>
          <a:p>
            <a:pPr algn="l">
              <a:lnSpc>
                <a:spcPts val="3423"/>
              </a:lnSpc>
            </a:pP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계속된 사용자 급증 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: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추후 더 큰 확장성 필요 가능성</a:t>
            </a:r>
            <a:endParaRPr lang="en-US" altLang="ko-KR" sz="2400" spc="-40" dirty="0">
              <a:latin typeface="210 네버랜드" panose="020B0600000101010101" charset="-127"/>
              <a:ea typeface="210 네버랜드" panose="020B0600000101010101" charset="-127"/>
              <a:cs typeface="Nanum Square"/>
              <a:sym typeface="Nanum Square"/>
            </a:endParaRPr>
          </a:p>
          <a:p>
            <a:pPr algn="l">
              <a:lnSpc>
                <a:spcPts val="3423"/>
              </a:lnSpc>
            </a:pP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비용과 시간 효율성 </a:t>
            </a:r>
            <a:r>
              <a:rPr lang="en-US" altLang="ko-KR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: </a:t>
            </a: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하드웨어 유지비 및 확장공사</a:t>
            </a:r>
            <a:endParaRPr lang="en-US" altLang="ko-KR" sz="2400" spc="-40" dirty="0">
              <a:latin typeface="210 네버랜드" panose="020B0600000101010101" charset="-127"/>
              <a:ea typeface="210 네버랜드" panose="020B0600000101010101" charset="-127"/>
              <a:cs typeface="Nanum Square"/>
              <a:sym typeface="Nanum Square"/>
            </a:endParaRPr>
          </a:p>
          <a:p>
            <a:pPr algn="l">
              <a:lnSpc>
                <a:spcPts val="3423"/>
              </a:lnSpc>
            </a:pPr>
            <a:r>
              <a:rPr lang="ko-KR" altLang="en-US" sz="2400" spc="-40" dirty="0">
                <a:latin typeface="210 네버랜드" panose="020B0600000101010101" charset="-127"/>
                <a:ea typeface="210 네버랜드" panose="020B0600000101010101" charset="-127"/>
                <a:cs typeface="Nanum Square"/>
                <a:sym typeface="Nanum Square"/>
              </a:rPr>
              <a:t>클라우드 서비스 도입 시 해결 가능성</a:t>
            </a:r>
            <a:endParaRPr lang="en-US" altLang="ko-KR" sz="2400" spc="-40" dirty="0">
              <a:latin typeface="210 네버랜드" panose="020B0600000101010101" charset="-127"/>
              <a:ea typeface="210 네버랜드" panose="020B0600000101010101" charset="-127"/>
              <a:cs typeface="Nanum Square"/>
              <a:sym typeface="Nanum Square"/>
            </a:endParaRPr>
          </a:p>
          <a:p>
            <a:pPr algn="l">
              <a:lnSpc>
                <a:spcPts val="3423"/>
              </a:lnSpc>
            </a:pPr>
            <a:endParaRPr lang="en-US" sz="2002" spc="-40" dirty="0">
              <a:solidFill>
                <a:srgbClr val="545454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646A03-8111-43BE-97D5-E64C3D185D5C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시나리오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32" name="Group 11">
            <a:extLst>
              <a:ext uri="{FF2B5EF4-FFF2-40B4-BE49-F238E27FC236}">
                <a16:creationId xmlns:a16="http://schemas.microsoft.com/office/drawing/2014/main" id="{323B1FA7-59C5-4ABF-A032-9CB43107C19E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643D435-39E3-4ACF-B2C6-CD5A5F95CB51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5CB3AE3E-A26E-4414-A7EF-BE40C44D59F7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27">
            <a:extLst>
              <a:ext uri="{FF2B5EF4-FFF2-40B4-BE49-F238E27FC236}">
                <a16:creationId xmlns:a16="http://schemas.microsoft.com/office/drawing/2014/main" id="{51FB922E-DC60-4EBB-A356-CA473B7F5A51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1-3</a:t>
            </a:r>
          </a:p>
        </p:txBody>
      </p:sp>
    </p:spTree>
    <p:extLst>
      <p:ext uri="{BB962C8B-B14F-4D97-AF65-F5344CB8AC3E}">
        <p14:creationId xmlns:p14="http://schemas.microsoft.com/office/powerpoint/2010/main" val="152182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4" y="-114300"/>
            <a:ext cx="16037134" cy="9520980"/>
            <a:chOff x="0" y="-38100"/>
            <a:chExt cx="4223772" cy="2507584"/>
          </a:xfrm>
        </p:grpSpPr>
        <p:sp>
          <p:nvSpPr>
            <p:cNvPr id="9" name="Freeform 9"/>
            <p:cNvSpPr/>
            <p:nvPr/>
          </p:nvSpPr>
          <p:spPr>
            <a:xfrm>
              <a:off x="3440" y="262937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sz="320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3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238569" y="1714500"/>
            <a:ext cx="16346233" cy="3736228"/>
            <a:chOff x="-314144" y="8773"/>
            <a:chExt cx="2157797" cy="2257667"/>
          </a:xfrm>
        </p:grpSpPr>
        <p:sp>
          <p:nvSpPr>
            <p:cNvPr id="20" name="Freeform 20"/>
            <p:cNvSpPr/>
            <p:nvPr/>
          </p:nvSpPr>
          <p:spPr>
            <a:xfrm>
              <a:off x="8767" y="8773"/>
              <a:ext cx="1834886" cy="1179949"/>
            </a:xfrm>
            <a:custGeom>
              <a:avLst/>
              <a:gdLst/>
              <a:ahLst/>
              <a:cxnLst/>
              <a:rect l="l" t="t" r="r" b="b"/>
              <a:pathLst>
                <a:path w="1834886" h="1179949">
                  <a:moveTo>
                    <a:pt x="22225" y="0"/>
                  </a:moveTo>
                  <a:lnTo>
                    <a:pt x="1812661" y="0"/>
                  </a:lnTo>
                  <a:cubicBezTo>
                    <a:pt x="1824936" y="0"/>
                    <a:pt x="1834886" y="9951"/>
                    <a:pt x="1834886" y="22225"/>
                  </a:cubicBezTo>
                  <a:lnTo>
                    <a:pt x="1834886" y="1157724"/>
                  </a:lnTo>
                  <a:cubicBezTo>
                    <a:pt x="1834886" y="1169999"/>
                    <a:pt x="1824936" y="1179949"/>
                    <a:pt x="1812661" y="1179949"/>
                  </a:cubicBezTo>
                  <a:lnTo>
                    <a:pt x="22225" y="1179949"/>
                  </a:lnTo>
                  <a:cubicBezTo>
                    <a:pt x="9951" y="1179949"/>
                    <a:pt x="0" y="1169999"/>
                    <a:pt x="0" y="1157724"/>
                  </a:cubicBezTo>
                  <a:lnTo>
                    <a:pt x="0" y="22225"/>
                  </a:lnTo>
                  <a:cubicBezTo>
                    <a:pt x="0" y="9951"/>
                    <a:pt x="9951" y="0"/>
                    <a:pt x="22225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314144" y="1048391"/>
              <a:ext cx="1834886" cy="1218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5978138" y="3771900"/>
            <a:ext cx="496981" cy="496981"/>
          </a:xfrm>
          <a:custGeom>
            <a:avLst/>
            <a:gdLst/>
            <a:ahLst/>
            <a:cxnLst/>
            <a:rect l="l" t="t" r="r" b="b"/>
            <a:pathLst>
              <a:path w="496981" h="496981">
                <a:moveTo>
                  <a:pt x="0" y="0"/>
                </a:moveTo>
                <a:lnTo>
                  <a:pt x="496981" y="0"/>
                </a:lnTo>
                <a:lnTo>
                  <a:pt x="496981" y="496980"/>
                </a:lnTo>
                <a:lnTo>
                  <a:pt x="0" y="49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/>
          <p:cNvSpPr/>
          <p:nvPr/>
        </p:nvSpPr>
        <p:spPr>
          <a:xfrm>
            <a:off x="5798824" y="4280653"/>
            <a:ext cx="5908836" cy="0"/>
          </a:xfrm>
          <a:prstGeom prst="line">
            <a:avLst/>
          </a:prstGeom>
          <a:ln w="19050" cap="flat">
            <a:solidFill>
              <a:srgbClr val="0E6E4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6990286" y="876300"/>
            <a:ext cx="4973114" cy="78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41"/>
              </a:lnSpc>
              <a:spcBef>
                <a:spcPct val="0"/>
              </a:spcBef>
            </a:pPr>
            <a:r>
              <a:rPr lang="ko-KR" altLang="en-US" sz="3200" spc="-49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사용자 요구사항 정의</a:t>
            </a:r>
            <a:endParaRPr lang="en-US" sz="3200" spc="-49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532103" y="1875433"/>
            <a:ext cx="13736673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3"/>
              </a:lnSpc>
            </a:pPr>
            <a:r>
              <a: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rPr>
              <a:t>1. </a:t>
            </a:r>
            <a:r>
              <a:rPr lang="ko-KR" altLang="en-US" sz="2400" dirty="0">
                <a:latin typeface="210 네버랜드 Light" panose="020B0600000101010101" charset="-127"/>
                <a:ea typeface="210 네버랜드 Light" panose="020B0600000101010101" charset="-127"/>
              </a:rPr>
              <a:t>클라우드 서비스 도입 시에 사용자에게 원활한 웹툰  콘텐츠를 안정적으로 제공</a:t>
            </a:r>
            <a:endParaRPr lang="en-US" altLang="ko-KR" sz="24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pPr>
              <a:lnSpc>
                <a:spcPts val="3423"/>
              </a:lnSpc>
            </a:pPr>
            <a:r>
              <a: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rPr>
              <a:t>2.</a:t>
            </a:r>
            <a:r>
              <a:rPr lang="ko-KR" altLang="en-US" sz="2400" dirty="0">
                <a:latin typeface="210 네버랜드 Light" panose="020B0600000101010101" charset="-127"/>
                <a:ea typeface="210 네버랜드 Light" panose="020B0600000101010101" charset="-127"/>
              </a:rPr>
              <a:t> 사용자 트래픽 처리를 위한 고가용성 시스템 </a:t>
            </a:r>
            <a:endParaRPr lang="en-US" altLang="ko-KR" sz="24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pPr>
              <a:lnSpc>
                <a:spcPts val="3423"/>
              </a:lnSpc>
            </a:pPr>
            <a:r>
              <a: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rPr>
              <a:t>3. </a:t>
            </a:r>
            <a:r>
              <a:rPr lang="ko-KR" altLang="en-US" sz="2400" dirty="0">
                <a:latin typeface="210 네버랜드 Light" panose="020B0600000101010101" charset="-127"/>
                <a:ea typeface="210 네버랜드 Light" panose="020B0600000101010101" charset="-127"/>
              </a:rPr>
              <a:t>보안 취약점 및 민감한 정보 관리와 외부 공격 방지</a:t>
            </a:r>
            <a:endParaRPr lang="en-US" altLang="ko-KR" sz="2400" dirty="0">
              <a:latin typeface="210 네버랜드 Light" panose="020B0600000101010101" charset="-127"/>
              <a:ea typeface="210 네버랜드 Light" panose="020B0600000101010101" charset="-127"/>
            </a:endParaRPr>
          </a:p>
          <a:p>
            <a:pPr>
              <a:lnSpc>
                <a:spcPts val="3423"/>
              </a:lnSpc>
            </a:pPr>
            <a:r>
              <a: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rPr>
              <a:t>4. </a:t>
            </a:r>
            <a:r>
              <a:rPr lang="ko-KR" altLang="en-US" sz="2400" dirty="0">
                <a:latin typeface="210 네버랜드 Light" panose="020B0600000101010101" charset="-127"/>
                <a:ea typeface="210 네버랜드 Light" panose="020B0600000101010101" charset="-127"/>
              </a:rPr>
              <a:t>회원 관리를 위한 계정 생성 및 프로필 관리 기능 제공</a:t>
            </a:r>
            <a:endParaRPr lang="en-US" altLang="ko-KR" sz="2400" dirty="0">
              <a:latin typeface="210 네버랜드 Light" panose="020B0600000101010101" charset="-127"/>
              <a:ea typeface="210 네버랜드 Light" panose="020B0600000101010101" charset="-127"/>
            </a:endParaRPr>
          </a:p>
        </p:txBody>
      </p:sp>
      <p:grpSp>
        <p:nvGrpSpPr>
          <p:cNvPr id="36" name="Group 19">
            <a:extLst>
              <a:ext uri="{FF2B5EF4-FFF2-40B4-BE49-F238E27FC236}">
                <a16:creationId xmlns:a16="http://schemas.microsoft.com/office/drawing/2014/main" id="{73927E4E-3AF6-4DB4-BEEF-D76347B8CD45}"/>
              </a:ext>
            </a:extLst>
          </p:cNvPr>
          <p:cNvGrpSpPr/>
          <p:nvPr/>
        </p:nvGrpSpPr>
        <p:grpSpPr>
          <a:xfrm>
            <a:off x="2207620" y="4322611"/>
            <a:ext cx="13944604" cy="4945935"/>
            <a:chOff x="-5882" y="-38100"/>
            <a:chExt cx="1840768" cy="1261489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5E2A84F2-67B8-4D89-8FDC-597E3F7E2EFC}"/>
                </a:ext>
              </a:extLst>
            </p:cNvPr>
            <p:cNvSpPr/>
            <p:nvPr/>
          </p:nvSpPr>
          <p:spPr>
            <a:xfrm>
              <a:off x="-5882" y="-17488"/>
              <a:ext cx="1834886" cy="1240877"/>
            </a:xfrm>
            <a:custGeom>
              <a:avLst/>
              <a:gdLst/>
              <a:ahLst/>
              <a:cxnLst/>
              <a:rect l="l" t="t" r="r" b="b"/>
              <a:pathLst>
                <a:path w="1834886" h="1179949">
                  <a:moveTo>
                    <a:pt x="22225" y="0"/>
                  </a:moveTo>
                  <a:lnTo>
                    <a:pt x="1812661" y="0"/>
                  </a:lnTo>
                  <a:cubicBezTo>
                    <a:pt x="1824936" y="0"/>
                    <a:pt x="1834886" y="9951"/>
                    <a:pt x="1834886" y="22225"/>
                  </a:cubicBezTo>
                  <a:lnTo>
                    <a:pt x="1834886" y="1157724"/>
                  </a:lnTo>
                  <a:cubicBezTo>
                    <a:pt x="1834886" y="1169999"/>
                    <a:pt x="1824936" y="1179949"/>
                    <a:pt x="1812661" y="1179949"/>
                  </a:cubicBezTo>
                  <a:lnTo>
                    <a:pt x="22225" y="1179949"/>
                  </a:lnTo>
                  <a:cubicBezTo>
                    <a:pt x="9951" y="1179949"/>
                    <a:pt x="0" y="1169999"/>
                    <a:pt x="0" y="1157724"/>
                  </a:cubicBezTo>
                  <a:lnTo>
                    <a:pt x="0" y="22225"/>
                  </a:lnTo>
                  <a:cubicBezTo>
                    <a:pt x="0" y="9951"/>
                    <a:pt x="9951" y="0"/>
                    <a:pt x="22225" y="0"/>
                  </a:cubicBezTo>
                  <a:close/>
                </a:path>
              </a:pathLst>
            </a:custGeom>
            <a:solidFill>
              <a:srgbClr val="E1F7CD"/>
            </a:solidFill>
            <a:ln w="28575" cap="sq">
              <a:solidFill>
                <a:srgbClr val="13915A"/>
              </a:solidFill>
              <a:prstDash val="solid"/>
              <a:miter/>
            </a:ln>
          </p:spPr>
          <p:txBody>
            <a:bodyPr/>
            <a:lstStyle/>
            <a:p>
              <a:pPr marL="342900" indent="-342900">
                <a:buAutoNum type="arabicPeriod"/>
              </a:pP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멀티 클라우드 인프라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-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두 개 이상의 클라우드 </a:t>
              </a:r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(AWS, GCP)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를 이용하여 멀티 클라우드 아키텍처 구성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-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클라우드 간 데이터와 트래픽의 분산 처리 및 고가용성 보장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-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멀티 클라우드 환경에서 로드 </a:t>
              </a:r>
              <a:r>
                <a:rPr lang="ko-KR" altLang="en-US" sz="2400" dirty="0" err="1">
                  <a:latin typeface="210 네버랜드 Light" panose="020B0600000101010101" charset="-127"/>
                  <a:ea typeface="210 네버랜드 Light" panose="020B0600000101010101" charset="-127"/>
                </a:rPr>
                <a:t>밸런서를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 사용하여 트래픽을 분산 처리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-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멀티 클라우드 환경을 활용하여 빠른 장애 복구와 사이트 중단 방지를 실현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2.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자동화된 배포 및 </a:t>
              </a:r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CI/CD</a:t>
              </a: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-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배포를 자동화하여 빠르고 안전한 코드 배포가 가능하도록 </a:t>
              </a:r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CI/CD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파이프라인 구축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3.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보안 관리 및 모니터링 시스템</a:t>
              </a:r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</a:t>
              </a: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- AWS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의 </a:t>
              </a:r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WAF,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 </a:t>
              </a:r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Shield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를 이용하여 외부 공격 방어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-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모든 </a:t>
              </a:r>
              <a:r>
                <a:rPr lang="ko-KR" altLang="en-US" sz="2400" dirty="0" err="1">
                  <a:latin typeface="210 네버랜드 Light" panose="020B0600000101010101" charset="-127"/>
                  <a:ea typeface="210 네버랜드 Light" panose="020B0600000101010101" charset="-127"/>
                </a:rPr>
                <a:t>프라이빗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 인스턴스를 하나의 </a:t>
              </a:r>
              <a:r>
                <a:rPr lang="ko-KR" altLang="en-US" sz="2400" dirty="0" err="1">
                  <a:latin typeface="210 네버랜드 Light" panose="020B0600000101010101" charset="-127"/>
                  <a:ea typeface="210 네버랜드 Light" panose="020B0600000101010101" charset="-127"/>
                </a:rPr>
                <a:t>퍼블릭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 </a:t>
              </a:r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(</a:t>
              </a:r>
              <a:r>
                <a:rPr lang="ko-KR" altLang="en-US" sz="2400" dirty="0" err="1">
                  <a:latin typeface="210 네버랜드 Light" panose="020B0600000101010101" charset="-127"/>
                  <a:ea typeface="210 네버랜드 Light" panose="020B0600000101010101" charset="-127"/>
                </a:rPr>
                <a:t>베스천</a:t>
              </a:r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)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인스턴스로 관리하여 보안 강화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- AWS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의 모니터링 서비스를 이용하여 인프라 상태 및 성능 모니터링 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4. 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데이터베이스 관리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r>
                <a:rPr lang="en-US" altLang="ko-KR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	- RDS, MySQL, S3</a:t>
              </a:r>
              <a:r>
                <a:rPr lang="ko-KR" altLang="en-US" sz="2400" dirty="0">
                  <a:latin typeface="210 네버랜드 Light" panose="020B0600000101010101" charset="-127"/>
                  <a:ea typeface="210 네버랜드 Light" panose="020B0600000101010101" charset="-127"/>
                </a:rPr>
                <a:t>를 활용하여 유연한 데이터 저장 및 관리 방안 제공</a:t>
              </a:r>
              <a:endParaRPr lang="en-US" altLang="ko-KR" sz="2400" dirty="0">
                <a:latin typeface="210 네버랜드 Light" panose="020B0600000101010101" charset="-127"/>
                <a:ea typeface="210 네버랜드 Light" panose="020B0600000101010101" charset="-127"/>
              </a:endParaRP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0E35553-19E9-4AC5-A969-CD1CD2084B47}"/>
                </a:ext>
              </a:extLst>
            </p:cNvPr>
            <p:cNvSpPr txBox="1"/>
            <p:nvPr/>
          </p:nvSpPr>
          <p:spPr>
            <a:xfrm>
              <a:off x="0" y="-38100"/>
              <a:ext cx="1834886" cy="1218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28">
            <a:extLst>
              <a:ext uri="{FF2B5EF4-FFF2-40B4-BE49-F238E27FC236}">
                <a16:creationId xmlns:a16="http://schemas.microsoft.com/office/drawing/2014/main" id="{947BBDEC-271E-4CC2-9FA3-E685C2C2501C}"/>
              </a:ext>
            </a:extLst>
          </p:cNvPr>
          <p:cNvSpPr txBox="1"/>
          <p:nvPr/>
        </p:nvSpPr>
        <p:spPr>
          <a:xfrm>
            <a:off x="6991763" y="3518546"/>
            <a:ext cx="4821120" cy="78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41"/>
              </a:lnSpc>
              <a:spcBef>
                <a:spcPct val="0"/>
              </a:spcBef>
            </a:pPr>
            <a:r>
              <a:rPr lang="ko-KR" altLang="en-US" sz="3200" spc="-49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시스템 요구사항 명세</a:t>
            </a:r>
            <a:endParaRPr lang="en-US" sz="3200" spc="-49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A84187B9-5653-4334-8FAC-A0EEEACCF0F8}"/>
              </a:ext>
            </a:extLst>
          </p:cNvPr>
          <p:cNvSpPr/>
          <p:nvPr/>
        </p:nvSpPr>
        <p:spPr>
          <a:xfrm>
            <a:off x="5980019" y="1104900"/>
            <a:ext cx="496981" cy="496981"/>
          </a:xfrm>
          <a:custGeom>
            <a:avLst/>
            <a:gdLst/>
            <a:ahLst/>
            <a:cxnLst/>
            <a:rect l="l" t="t" r="r" b="b"/>
            <a:pathLst>
              <a:path w="496981" h="496981">
                <a:moveTo>
                  <a:pt x="0" y="0"/>
                </a:moveTo>
                <a:lnTo>
                  <a:pt x="496981" y="0"/>
                </a:lnTo>
                <a:lnTo>
                  <a:pt x="496981" y="496980"/>
                </a:lnTo>
                <a:lnTo>
                  <a:pt x="0" y="49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25">
            <a:extLst>
              <a:ext uri="{FF2B5EF4-FFF2-40B4-BE49-F238E27FC236}">
                <a16:creationId xmlns:a16="http://schemas.microsoft.com/office/drawing/2014/main" id="{319AE725-FE6E-4F9E-9FE0-56076DBD593F}"/>
              </a:ext>
            </a:extLst>
          </p:cNvPr>
          <p:cNvSpPr/>
          <p:nvPr/>
        </p:nvSpPr>
        <p:spPr>
          <a:xfrm>
            <a:off x="5749764" y="1638300"/>
            <a:ext cx="5908836" cy="0"/>
          </a:xfrm>
          <a:prstGeom prst="line">
            <a:avLst/>
          </a:prstGeom>
          <a:ln w="19050" cap="flat">
            <a:solidFill>
              <a:srgbClr val="0E6E44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27"/>
          <p:cNvSpPr txBox="1"/>
          <p:nvPr/>
        </p:nvSpPr>
        <p:spPr>
          <a:xfrm>
            <a:off x="2543146" y="495300"/>
            <a:ext cx="164448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 1-2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212D560E-238C-4C01-8DE2-9EA952A716C5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요구사항 분석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35" name="Group 11">
            <a:extLst>
              <a:ext uri="{FF2B5EF4-FFF2-40B4-BE49-F238E27FC236}">
                <a16:creationId xmlns:a16="http://schemas.microsoft.com/office/drawing/2014/main" id="{B1EFB9A2-6FB6-41F2-A154-90B30F74F8F2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0EA82BD1-4BD2-497E-BB46-E0E310752D1F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3797D699-8A13-49EE-B0E9-B390D264E201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1DCF7C6-D863-4364-9FB7-FF9CB9B6D7F7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1-4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964" y="8830877"/>
            <a:ext cx="16024073" cy="977462"/>
            <a:chOff x="0" y="0"/>
            <a:chExt cx="4220332" cy="257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1964" y="8630263"/>
            <a:ext cx="16024073" cy="977462"/>
            <a:chOff x="0" y="0"/>
            <a:chExt cx="4220332" cy="2574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0332" cy="257439"/>
            </a:xfrm>
            <a:custGeom>
              <a:avLst/>
              <a:gdLst/>
              <a:ahLst/>
              <a:cxnLst/>
              <a:rect l="l" t="t" r="r" b="b"/>
              <a:pathLst>
                <a:path w="4220332" h="257439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47776"/>
                  </a:lnTo>
                  <a:cubicBezTo>
                    <a:pt x="4220332" y="253112"/>
                    <a:pt x="4216006" y="257439"/>
                    <a:pt x="4210669" y="257439"/>
                  </a:cubicBezTo>
                  <a:lnTo>
                    <a:pt x="9663" y="257439"/>
                  </a:lnTo>
                  <a:cubicBezTo>
                    <a:pt x="4326" y="257439"/>
                    <a:pt x="0" y="253112"/>
                    <a:pt x="0" y="247776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0332" cy="295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1963" y="1038589"/>
            <a:ext cx="16024073" cy="8377981"/>
            <a:chOff x="0" y="0"/>
            <a:chExt cx="4220332" cy="2206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332" cy="2206547"/>
            </a:xfrm>
            <a:custGeom>
              <a:avLst/>
              <a:gdLst/>
              <a:ahLst/>
              <a:cxnLst/>
              <a:rect l="l" t="t" r="r" b="b"/>
              <a:pathLst>
                <a:path w="4220332" h="2206547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2196884"/>
                  </a:lnTo>
                  <a:cubicBezTo>
                    <a:pt x="4220332" y="2202220"/>
                    <a:pt x="4216006" y="2206547"/>
                    <a:pt x="4210669" y="2206547"/>
                  </a:cubicBezTo>
                  <a:lnTo>
                    <a:pt x="9663" y="2206547"/>
                  </a:lnTo>
                  <a:cubicBezTo>
                    <a:pt x="4326" y="2206547"/>
                    <a:pt x="0" y="2202220"/>
                    <a:pt x="0" y="2196884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332" cy="2244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1964" y="-285673"/>
            <a:ext cx="16024073" cy="1237129"/>
            <a:chOff x="0" y="0"/>
            <a:chExt cx="4220332" cy="3258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0332" cy="325828"/>
            </a:xfrm>
            <a:custGeom>
              <a:avLst/>
              <a:gdLst/>
              <a:ahLst/>
              <a:cxnLst/>
              <a:rect l="l" t="t" r="r" b="b"/>
              <a:pathLst>
                <a:path w="4220332" h="325828">
                  <a:moveTo>
                    <a:pt x="9663" y="0"/>
                  </a:moveTo>
                  <a:lnTo>
                    <a:pt x="4210669" y="0"/>
                  </a:lnTo>
                  <a:cubicBezTo>
                    <a:pt x="4216006" y="0"/>
                    <a:pt x="4220332" y="4326"/>
                    <a:pt x="4220332" y="9663"/>
                  </a:cubicBezTo>
                  <a:lnTo>
                    <a:pt x="4220332" y="316165"/>
                  </a:lnTo>
                  <a:cubicBezTo>
                    <a:pt x="4220332" y="321502"/>
                    <a:pt x="4216006" y="325828"/>
                    <a:pt x="4210669" y="325828"/>
                  </a:cubicBezTo>
                  <a:lnTo>
                    <a:pt x="9663" y="325828"/>
                  </a:lnTo>
                  <a:cubicBezTo>
                    <a:pt x="4326" y="325828"/>
                    <a:pt x="0" y="321502"/>
                    <a:pt x="0" y="316165"/>
                  </a:cubicBezTo>
                  <a:lnTo>
                    <a:pt x="0" y="9663"/>
                  </a:lnTo>
                  <a:cubicBezTo>
                    <a:pt x="0" y="4326"/>
                    <a:pt x="4326" y="0"/>
                    <a:pt x="966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E6E4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20332" cy="36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61145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7" y="0"/>
                </a:lnTo>
                <a:lnTo>
                  <a:pt x="241857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279820" y="480964"/>
            <a:ext cx="241856" cy="1063105"/>
          </a:xfrm>
          <a:custGeom>
            <a:avLst/>
            <a:gdLst/>
            <a:ahLst/>
            <a:cxnLst/>
            <a:rect l="l" t="t" r="r" b="b"/>
            <a:pathLst>
              <a:path w="241856" h="1063105">
                <a:moveTo>
                  <a:pt x="0" y="0"/>
                </a:moveTo>
                <a:lnTo>
                  <a:pt x="241856" y="0"/>
                </a:lnTo>
                <a:lnTo>
                  <a:pt x="241856" y="1063104"/>
                </a:lnTo>
                <a:lnTo>
                  <a:pt x="0" y="106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C04556-9F36-4FC3-AD5F-68A7550D2C4A}"/>
              </a:ext>
            </a:extLst>
          </p:cNvPr>
          <p:cNvGrpSpPr/>
          <p:nvPr/>
        </p:nvGrpSpPr>
        <p:grpSpPr>
          <a:xfrm>
            <a:off x="1861144" y="2430221"/>
            <a:ext cx="14634305" cy="5704591"/>
            <a:chOff x="1317705" y="1243013"/>
            <a:chExt cx="8741538" cy="346431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1632C0A-97FC-4647-BAEE-36CA8E9D5C79}"/>
                </a:ext>
              </a:extLst>
            </p:cNvPr>
            <p:cNvSpPr/>
            <p:nvPr/>
          </p:nvSpPr>
          <p:spPr>
            <a:xfrm>
              <a:off x="4328088" y="2595300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2646848-8C02-414B-A350-E96D97059A38}"/>
                </a:ext>
              </a:extLst>
            </p:cNvPr>
            <p:cNvSpPr/>
            <p:nvPr/>
          </p:nvSpPr>
          <p:spPr>
            <a:xfrm>
              <a:off x="4328088" y="2328532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E453DD8-FDE9-485C-AB5F-907E33FEEF8B}"/>
                </a:ext>
              </a:extLst>
            </p:cNvPr>
            <p:cNvSpPr/>
            <p:nvPr/>
          </p:nvSpPr>
          <p:spPr>
            <a:xfrm>
              <a:off x="4328088" y="1817018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E3487C-41FA-4649-9FC5-38DD012AD76D}"/>
                </a:ext>
              </a:extLst>
            </p:cNvPr>
            <p:cNvSpPr/>
            <p:nvPr/>
          </p:nvSpPr>
          <p:spPr>
            <a:xfrm>
              <a:off x="4328088" y="1543610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70A79C0-8B5D-4549-BB52-FA82BC805FFA}"/>
                </a:ext>
              </a:extLst>
            </p:cNvPr>
            <p:cNvSpPr/>
            <p:nvPr/>
          </p:nvSpPr>
          <p:spPr>
            <a:xfrm>
              <a:off x="1317706" y="1547353"/>
              <a:ext cx="1208910" cy="4975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프로젝트 구상</a:t>
              </a:r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084B83-333F-4FFC-A50B-43710C23FD49}"/>
                </a:ext>
              </a:extLst>
            </p:cNvPr>
            <p:cNvSpPr/>
            <p:nvPr/>
          </p:nvSpPr>
          <p:spPr>
            <a:xfrm>
              <a:off x="1317706" y="2090830"/>
              <a:ext cx="1208910" cy="2078643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프로젝트 제작</a:t>
              </a:r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8C317-B58A-464B-AAB8-032DD4E06C16}"/>
                </a:ext>
              </a:extLst>
            </p:cNvPr>
            <p:cNvSpPr/>
            <p:nvPr/>
          </p:nvSpPr>
          <p:spPr>
            <a:xfrm>
              <a:off x="1317706" y="4217083"/>
              <a:ext cx="1208910" cy="490245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프로젝트 문서화 작업 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6EF9126-9463-4828-9F0F-5F16E5FB1846}"/>
                </a:ext>
              </a:extLst>
            </p:cNvPr>
            <p:cNvSpPr/>
            <p:nvPr/>
          </p:nvSpPr>
          <p:spPr>
            <a:xfrm>
              <a:off x="2566335" y="1548768"/>
              <a:ext cx="1727570" cy="2307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6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테마</a:t>
              </a:r>
              <a:r>
                <a:rPr lang="en-US" altLang="ko-KR" sz="16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, </a:t>
              </a:r>
              <a:r>
                <a:rPr lang="ko-KR" altLang="en-US" sz="16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방향성 의견 수렴</a:t>
              </a:r>
            </a:p>
          </p:txBody>
        </p:sp>
        <p:sp>
          <p:nvSpPr>
            <p:cNvPr id="36" name="Text Box 58">
              <a:extLst>
                <a:ext uri="{FF2B5EF4-FFF2-40B4-BE49-F238E27FC236}">
                  <a16:creationId xmlns:a16="http://schemas.microsoft.com/office/drawing/2014/main" id="{45F24A3C-4813-43C3-BE0E-242E00A56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8088" y="1243013"/>
              <a:ext cx="691555" cy="270954"/>
            </a:xfrm>
            <a:prstGeom prst="round2SameRect">
              <a:avLst>
                <a:gd name="adj1" fmla="val 26492"/>
                <a:gd name="adj2" fmla="val 0"/>
              </a:avLst>
            </a:prstGeom>
            <a:solidFill>
              <a:srgbClr val="A35BDB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네버랜드" panose="020B0600000101010101" charset="-127"/>
                  <a:ea typeface="210 네버랜드" panose="020B0600000101010101" charset="-127"/>
                </a:rPr>
                <a:t>11</a:t>
              </a:r>
              <a:r>
                <a:rPr lang="ko-KR" altLang="en-US" sz="1400" b="1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네버랜드" panose="020B0600000101010101" charset="-127"/>
                  <a:ea typeface="210 네버랜드" panose="020B0600000101010101" charset="-127"/>
                </a:rPr>
                <a:t>월 </a:t>
              </a:r>
              <a:r>
                <a:rPr lang="en-US" altLang="ko-KR" sz="1400" b="1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네버랜드" panose="020B0600000101010101" charset="-127"/>
                  <a:ea typeface="210 네버랜드" panose="020B0600000101010101" charset="-127"/>
                </a:rPr>
                <a:t>1</a:t>
              </a:r>
              <a:r>
                <a:rPr lang="ko-KR" altLang="en-US" sz="1400" b="1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네버랜드" panose="020B0600000101010101" charset="-127"/>
                  <a:ea typeface="210 네버랜드" panose="020B0600000101010101" charset="-127"/>
                </a:rPr>
                <a:t>주차</a:t>
              </a:r>
              <a:endPara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37" name="Text Box 58">
              <a:extLst>
                <a:ext uri="{FF2B5EF4-FFF2-40B4-BE49-F238E27FC236}">
                  <a16:creationId xmlns:a16="http://schemas.microsoft.com/office/drawing/2014/main" id="{E544BDED-407E-4BC3-AD14-DE0FC07CF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7705" y="1243014"/>
              <a:ext cx="2976200" cy="270954"/>
            </a:xfrm>
            <a:prstGeom prst="round2SameRect">
              <a:avLst>
                <a:gd name="adj1" fmla="val 26492"/>
                <a:gd name="adj2" fmla="val 0"/>
              </a:avLst>
            </a:prstGeom>
            <a:solidFill>
              <a:srgbClr val="A35BDB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kern="0" spc="-15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네버랜드" panose="020B0600000101010101" charset="-127"/>
                  <a:ea typeface="210 네버랜드" panose="020B0600000101010101" charset="-127"/>
                </a:rPr>
                <a:t>구분</a:t>
              </a:r>
              <a:endParaRPr lang="en-US" altLang="ko-KR" sz="16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AF6F1D1-0342-43AA-9E6B-5953FF408F1A}"/>
                </a:ext>
              </a:extLst>
            </p:cNvPr>
            <p:cNvSpPr/>
            <p:nvPr/>
          </p:nvSpPr>
          <p:spPr>
            <a:xfrm>
              <a:off x="2566335" y="1826584"/>
              <a:ext cx="1727570" cy="23121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6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프로젝트 세부 계획 설정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B3F5D88-6B4D-4CEE-B337-B016F75C8021}"/>
                </a:ext>
              </a:extLst>
            </p:cNvPr>
            <p:cNvSpPr/>
            <p:nvPr/>
          </p:nvSpPr>
          <p:spPr>
            <a:xfrm>
              <a:off x="2566335" y="2328534"/>
              <a:ext cx="1727571" cy="2307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16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AWS 3 Tier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제작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F40E0B8-DC56-4CC6-AA82-27C6E7C7902A}"/>
                </a:ext>
              </a:extLst>
            </p:cNvPr>
            <p:cNvSpPr/>
            <p:nvPr/>
          </p:nvSpPr>
          <p:spPr>
            <a:xfrm>
              <a:off x="2566335" y="2595300"/>
              <a:ext cx="1727571" cy="2307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GCP web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제작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01CE302-E9B4-419B-9779-A5779DC3B106}"/>
                </a:ext>
              </a:extLst>
            </p:cNvPr>
            <p:cNvSpPr/>
            <p:nvPr/>
          </p:nvSpPr>
          <p:spPr>
            <a:xfrm>
              <a:off x="2566334" y="2862065"/>
              <a:ext cx="1727571" cy="2307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16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Side</a:t>
              </a:r>
              <a:r>
                <a:rPr lang="ko-KR" altLang="en-US" sz="16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 </a:t>
              </a:r>
              <a:r>
                <a:rPr lang="en-US" altLang="ko-KR" sz="16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to</a:t>
              </a:r>
              <a:r>
                <a:rPr lang="ko-KR" altLang="en-US" sz="16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 </a:t>
              </a:r>
              <a:r>
                <a:rPr lang="en-US" altLang="ko-KR" sz="16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Side VPN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으로 연결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267D7F2-483A-45A4-8D78-B73278C91CCB}"/>
                </a:ext>
              </a:extLst>
            </p:cNvPr>
            <p:cNvSpPr/>
            <p:nvPr/>
          </p:nvSpPr>
          <p:spPr>
            <a:xfrm>
              <a:off x="2566334" y="3132786"/>
              <a:ext cx="1727571" cy="2307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1600" b="1" spc="-8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CI/CD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,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모니터링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20F4EFC-3CF3-4F75-BC36-DD7008882761}"/>
                </a:ext>
              </a:extLst>
            </p:cNvPr>
            <p:cNvSpPr/>
            <p:nvPr/>
          </p:nvSpPr>
          <p:spPr>
            <a:xfrm>
              <a:off x="2566334" y="3667180"/>
              <a:ext cx="1727570" cy="2307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웹페이지 제작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BB0FC3E-67BE-451E-95D8-D5472A159938}"/>
                </a:ext>
              </a:extLst>
            </p:cNvPr>
            <p:cNvSpPr/>
            <p:nvPr/>
          </p:nvSpPr>
          <p:spPr>
            <a:xfrm>
              <a:off x="2566334" y="3939512"/>
              <a:ext cx="1727570" cy="2307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ko-KR" sz="1600" b="1" spc="-9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DB</a:t>
              </a:r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연결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02D63A-AEEC-4872-BEA4-8543614D5A12}"/>
                </a:ext>
              </a:extLst>
            </p:cNvPr>
            <p:cNvSpPr/>
            <p:nvPr/>
          </p:nvSpPr>
          <p:spPr>
            <a:xfrm>
              <a:off x="2566334" y="4218744"/>
              <a:ext cx="1727570" cy="2307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파워포인트 제작</a:t>
              </a:r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E23007D-870A-461A-AED0-BB78177B16D7}"/>
                </a:ext>
              </a:extLst>
            </p:cNvPr>
            <p:cNvSpPr/>
            <p:nvPr/>
          </p:nvSpPr>
          <p:spPr>
            <a:xfrm>
              <a:off x="2566334" y="4476582"/>
              <a:ext cx="1727570" cy="23074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발표 준비 및 마무리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E43EC1-12DC-4CFD-BE1A-7A699D0CF172}"/>
                </a:ext>
              </a:extLst>
            </p:cNvPr>
            <p:cNvSpPr/>
            <p:nvPr/>
          </p:nvSpPr>
          <p:spPr>
            <a:xfrm>
              <a:off x="4328087" y="1594919"/>
              <a:ext cx="1418912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E2052D-9EAA-400C-9348-51FB80230A84}"/>
                </a:ext>
              </a:extLst>
            </p:cNvPr>
            <p:cNvSpPr/>
            <p:nvPr/>
          </p:nvSpPr>
          <p:spPr>
            <a:xfrm>
              <a:off x="4328088" y="2862065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C7DFDD-0461-4964-96BD-9E0DACA3BB33}"/>
                </a:ext>
              </a:extLst>
            </p:cNvPr>
            <p:cNvSpPr/>
            <p:nvPr/>
          </p:nvSpPr>
          <p:spPr>
            <a:xfrm>
              <a:off x="4328088" y="3131803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C584B6-DD3F-4474-99CD-D1A1BE8DAA69}"/>
                </a:ext>
              </a:extLst>
            </p:cNvPr>
            <p:cNvSpPr/>
            <p:nvPr/>
          </p:nvSpPr>
          <p:spPr>
            <a:xfrm>
              <a:off x="4328088" y="3664857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0C8A20-199E-4B9D-BBE5-F95691144E3E}"/>
                </a:ext>
              </a:extLst>
            </p:cNvPr>
            <p:cNvSpPr/>
            <p:nvPr/>
          </p:nvSpPr>
          <p:spPr>
            <a:xfrm>
              <a:off x="4328088" y="3939512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6A88107-16D4-4BC6-836B-8B20C3A735EE}"/>
                </a:ext>
              </a:extLst>
            </p:cNvPr>
            <p:cNvSpPr/>
            <p:nvPr/>
          </p:nvSpPr>
          <p:spPr>
            <a:xfrm>
              <a:off x="4328088" y="4218744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0A4626D-71DD-45CC-9AF7-DE7E97AD7309}"/>
                </a:ext>
              </a:extLst>
            </p:cNvPr>
            <p:cNvSpPr/>
            <p:nvPr/>
          </p:nvSpPr>
          <p:spPr>
            <a:xfrm>
              <a:off x="4328088" y="4476582"/>
              <a:ext cx="5728726" cy="230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ko-KR" sz="16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03864"/>
                </a:solidFill>
                <a:latin typeface="210 네버랜드" panose="020B0600000101010101" charset="-127"/>
                <a:ea typeface="210 네버랜드" panose="020B0600000101010101" charset="-127"/>
                <a:cs typeface="Arial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B0E7B0-3C36-43B1-9D79-70424E794FF5}"/>
                </a:ext>
              </a:extLst>
            </p:cNvPr>
            <p:cNvSpPr/>
            <p:nvPr/>
          </p:nvSpPr>
          <p:spPr>
            <a:xfrm>
              <a:off x="4702036" y="1861684"/>
              <a:ext cx="1451980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3481744-5EAC-4018-85E4-B6A7B814CACD}"/>
                </a:ext>
              </a:extLst>
            </p:cNvPr>
            <p:cNvSpPr/>
            <p:nvPr/>
          </p:nvSpPr>
          <p:spPr>
            <a:xfrm>
              <a:off x="5055445" y="2373198"/>
              <a:ext cx="2134579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C018030-A1D1-44C2-9440-F1C4418D9731}"/>
                </a:ext>
              </a:extLst>
            </p:cNvPr>
            <p:cNvSpPr/>
            <p:nvPr/>
          </p:nvSpPr>
          <p:spPr>
            <a:xfrm>
              <a:off x="6498469" y="2639965"/>
              <a:ext cx="1413647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C93A276-464A-41C2-8BE7-D2280FDD31A3}"/>
                </a:ext>
              </a:extLst>
            </p:cNvPr>
            <p:cNvSpPr/>
            <p:nvPr/>
          </p:nvSpPr>
          <p:spPr>
            <a:xfrm>
              <a:off x="7220561" y="2904936"/>
              <a:ext cx="1745588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3CDA1C-A0C0-4A8E-AEBA-8C8B1BD4337D}"/>
                </a:ext>
              </a:extLst>
            </p:cNvPr>
            <p:cNvSpPr/>
            <p:nvPr/>
          </p:nvSpPr>
          <p:spPr>
            <a:xfrm>
              <a:off x="7941492" y="3177652"/>
              <a:ext cx="1412486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FC6168D-53FB-432F-B38B-A018770087F1}"/>
                </a:ext>
              </a:extLst>
            </p:cNvPr>
            <p:cNvSpPr/>
            <p:nvPr/>
          </p:nvSpPr>
          <p:spPr>
            <a:xfrm>
              <a:off x="7220561" y="3703152"/>
              <a:ext cx="1412486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EAD6E5D-C5F7-44EF-BDC2-8FFB6D5E97C9}"/>
                </a:ext>
              </a:extLst>
            </p:cNvPr>
            <p:cNvSpPr/>
            <p:nvPr/>
          </p:nvSpPr>
          <p:spPr>
            <a:xfrm>
              <a:off x="8284852" y="3984753"/>
              <a:ext cx="1069126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84373B-552F-43BF-9922-A39C30429E8B}"/>
                </a:ext>
              </a:extLst>
            </p:cNvPr>
            <p:cNvSpPr/>
            <p:nvPr/>
          </p:nvSpPr>
          <p:spPr>
            <a:xfrm>
              <a:off x="7941492" y="4263410"/>
              <a:ext cx="1895043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351C37-8351-4D1E-93AC-D733DD21E46B}"/>
                </a:ext>
              </a:extLst>
            </p:cNvPr>
            <p:cNvSpPr/>
            <p:nvPr/>
          </p:nvSpPr>
          <p:spPr>
            <a:xfrm>
              <a:off x="9383353" y="4522918"/>
              <a:ext cx="675890" cy="141412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spc="-150" dirty="0">
                <a:latin typeface="210 네버랜드" panose="020B0600000101010101" charset="-127"/>
                <a:ea typeface="210 네버랜드" panose="020B0600000101010101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DE50874-E524-4861-9567-400818DC5052}"/>
                </a:ext>
              </a:extLst>
            </p:cNvPr>
            <p:cNvSpPr/>
            <p:nvPr/>
          </p:nvSpPr>
          <p:spPr>
            <a:xfrm>
              <a:off x="2566335" y="2057795"/>
              <a:ext cx="1727570" cy="230746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멀티 클라우드 제작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4375203-06CF-42CC-B89C-3BBEB6231C9F}"/>
                </a:ext>
              </a:extLst>
            </p:cNvPr>
            <p:cNvSpPr/>
            <p:nvPr/>
          </p:nvSpPr>
          <p:spPr>
            <a:xfrm>
              <a:off x="2566334" y="3402607"/>
              <a:ext cx="1727570" cy="230746"/>
            </a:xfrm>
            <a:prstGeom prst="rect">
              <a:avLst/>
            </a:prstGeom>
            <a:solidFill>
              <a:srgbClr val="F79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Web page </a:t>
              </a:r>
              <a:r>
                <a:rPr lang="ko-KR" altLang="en-US" sz="16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210 네버랜드" panose="020B0600000101010101" charset="-127"/>
                  <a:ea typeface="210 네버랜드" panose="020B0600000101010101" charset="-127"/>
                  <a:cs typeface="Arial" pitchFamily="34" charset="0"/>
                </a:rPr>
                <a:t>제작</a:t>
              </a:r>
            </a:p>
          </p:txBody>
        </p:sp>
      </p:grpSp>
      <p:sp>
        <p:nvSpPr>
          <p:cNvPr id="21" name="Text Box 58">
            <a:extLst>
              <a:ext uri="{FF2B5EF4-FFF2-40B4-BE49-F238E27FC236}">
                <a16:creationId xmlns:a16="http://schemas.microsoft.com/office/drawing/2014/main" id="{2B3338D4-D4AB-4010-B7E0-376C0549E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8536" y="2425794"/>
            <a:ext cx="1157740" cy="446173"/>
          </a:xfrm>
          <a:prstGeom prst="round2SameRect">
            <a:avLst>
              <a:gd name="adj1" fmla="val 26492"/>
              <a:gd name="adj2" fmla="val 0"/>
            </a:avLst>
          </a:prstGeom>
          <a:solidFill>
            <a:srgbClr val="A35BDB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11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월 </a:t>
            </a:r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2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주차</a:t>
            </a:r>
            <a:endParaRPr lang="en-US" altLang="ko-KR" sz="1400" b="1" kern="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2" name="Text Box 58">
            <a:extLst>
              <a:ext uri="{FF2B5EF4-FFF2-40B4-BE49-F238E27FC236}">
                <a16:creationId xmlns:a16="http://schemas.microsoft.com/office/drawing/2014/main" id="{D760B10B-9EBC-4A21-875A-A8898651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9345" y="2427241"/>
            <a:ext cx="1157740" cy="446173"/>
          </a:xfrm>
          <a:prstGeom prst="round2SameRect">
            <a:avLst>
              <a:gd name="adj1" fmla="val 26492"/>
              <a:gd name="adj2" fmla="val 0"/>
            </a:avLst>
          </a:prstGeom>
          <a:solidFill>
            <a:srgbClr val="A35BDB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11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월 </a:t>
            </a:r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3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주차</a:t>
            </a:r>
            <a:endParaRPr lang="en-US" altLang="ko-KR" sz="1400" b="1" kern="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3" name="Text Box 58">
            <a:extLst>
              <a:ext uri="{FF2B5EF4-FFF2-40B4-BE49-F238E27FC236}">
                <a16:creationId xmlns:a16="http://schemas.microsoft.com/office/drawing/2014/main" id="{7534FF82-9DD6-47CA-8255-1AD53E0E6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4318" y="2427240"/>
            <a:ext cx="1157740" cy="446173"/>
          </a:xfrm>
          <a:prstGeom prst="round2SameRect">
            <a:avLst>
              <a:gd name="adj1" fmla="val 26492"/>
              <a:gd name="adj2" fmla="val 0"/>
            </a:avLst>
          </a:prstGeom>
          <a:solidFill>
            <a:srgbClr val="A35BDB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11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월 </a:t>
            </a:r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4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주차</a:t>
            </a:r>
            <a:endParaRPr lang="en-US" altLang="ko-KR" sz="1400" b="1" kern="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4" name="Text Box 58">
            <a:extLst>
              <a:ext uri="{FF2B5EF4-FFF2-40B4-BE49-F238E27FC236}">
                <a16:creationId xmlns:a16="http://schemas.microsoft.com/office/drawing/2014/main" id="{56EE53B1-1553-467E-BEFD-96FB7B259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3181" y="2427217"/>
            <a:ext cx="1157740" cy="446173"/>
          </a:xfrm>
          <a:prstGeom prst="round2SameRect">
            <a:avLst>
              <a:gd name="adj1" fmla="val 26492"/>
              <a:gd name="adj2" fmla="val 0"/>
            </a:avLst>
          </a:prstGeom>
          <a:solidFill>
            <a:srgbClr val="A35BDB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12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월 </a:t>
            </a:r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1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주차</a:t>
            </a:r>
            <a:endParaRPr lang="en-US" altLang="ko-KR" sz="1400" b="1" kern="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5" name="Text Box 58">
            <a:extLst>
              <a:ext uri="{FF2B5EF4-FFF2-40B4-BE49-F238E27FC236}">
                <a16:creationId xmlns:a16="http://schemas.microsoft.com/office/drawing/2014/main" id="{E60D50EE-9E4F-46D4-BDF7-56CC9DA75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0099" y="2424432"/>
            <a:ext cx="1157740" cy="446173"/>
          </a:xfrm>
          <a:prstGeom prst="round2SameRect">
            <a:avLst>
              <a:gd name="adj1" fmla="val 26492"/>
              <a:gd name="adj2" fmla="val 0"/>
            </a:avLst>
          </a:prstGeom>
          <a:solidFill>
            <a:srgbClr val="A35BDB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12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월 </a:t>
            </a:r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2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주차</a:t>
            </a:r>
            <a:endParaRPr lang="en-US" altLang="ko-KR" sz="1400" b="1" kern="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6" name="Text Box 58">
            <a:extLst>
              <a:ext uri="{FF2B5EF4-FFF2-40B4-BE49-F238E27FC236}">
                <a16:creationId xmlns:a16="http://schemas.microsoft.com/office/drawing/2014/main" id="{BDCD740B-6FFF-4978-931C-110EEB5E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7017" y="2424824"/>
            <a:ext cx="1157740" cy="446173"/>
          </a:xfrm>
          <a:prstGeom prst="round2SameRect">
            <a:avLst>
              <a:gd name="adj1" fmla="val 26492"/>
              <a:gd name="adj2" fmla="val 0"/>
            </a:avLst>
          </a:prstGeom>
          <a:solidFill>
            <a:srgbClr val="A35BDB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12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월 </a:t>
            </a:r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3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주차</a:t>
            </a:r>
            <a:endParaRPr lang="en-US" altLang="ko-KR" sz="1400" b="1" kern="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27" name="Text Box 58">
            <a:extLst>
              <a:ext uri="{FF2B5EF4-FFF2-40B4-BE49-F238E27FC236}">
                <a16:creationId xmlns:a16="http://schemas.microsoft.com/office/drawing/2014/main" id="{A9984ACC-697D-4A5C-9E41-289B5DCC0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3935" y="2422309"/>
            <a:ext cx="1157740" cy="446173"/>
          </a:xfrm>
          <a:prstGeom prst="round2SameRect">
            <a:avLst>
              <a:gd name="adj1" fmla="val 26492"/>
              <a:gd name="adj2" fmla="val 0"/>
            </a:avLst>
          </a:prstGeom>
          <a:solidFill>
            <a:srgbClr val="A35BDB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12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월 </a:t>
            </a:r>
            <a:r>
              <a:rPr lang="en-US" altLang="ko-KR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4</a:t>
            </a:r>
            <a:r>
              <a:rPr lang="ko-KR" altLang="en-US" sz="1400" b="1" kern="0" spc="-1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네버랜드" panose="020B0600000101010101" charset="-127"/>
                <a:ea typeface="210 네버랜드" panose="020B0600000101010101" charset="-127"/>
              </a:rPr>
              <a:t>주차</a:t>
            </a:r>
            <a:endParaRPr lang="en-US" altLang="ko-KR" sz="1400" b="1" kern="0" spc="-1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67" name="TextBox 30">
            <a:extLst>
              <a:ext uri="{FF2B5EF4-FFF2-40B4-BE49-F238E27FC236}">
                <a16:creationId xmlns:a16="http://schemas.microsoft.com/office/drawing/2014/main" id="{D0B72808-FF7D-4933-B5D8-0163EE248FEE}"/>
              </a:ext>
            </a:extLst>
          </p:cNvPr>
          <p:cNvSpPr txBox="1"/>
          <p:nvPr/>
        </p:nvSpPr>
        <p:spPr>
          <a:xfrm>
            <a:off x="4853572" y="123782"/>
            <a:ext cx="33380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0"/>
              </a:lnSpc>
              <a:spcBef>
                <a:spcPct val="0"/>
              </a:spcBef>
            </a:pPr>
            <a:r>
              <a:rPr lang="ko-KR" altLang="en-US" sz="3000" spc="-30" dirty="0">
                <a:solidFill>
                  <a:srgbClr val="13915A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개발일정</a:t>
            </a:r>
            <a:endParaRPr lang="en-US" sz="3000" spc="-30" dirty="0">
              <a:solidFill>
                <a:srgbClr val="13915A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68" name="Group 11">
            <a:extLst>
              <a:ext uri="{FF2B5EF4-FFF2-40B4-BE49-F238E27FC236}">
                <a16:creationId xmlns:a16="http://schemas.microsoft.com/office/drawing/2014/main" id="{A281FF87-C760-4446-BBE1-CFB6BA141A07}"/>
              </a:ext>
            </a:extLst>
          </p:cNvPr>
          <p:cNvGrpSpPr/>
          <p:nvPr/>
        </p:nvGrpSpPr>
        <p:grpSpPr>
          <a:xfrm>
            <a:off x="2440733" y="136366"/>
            <a:ext cx="2131267" cy="551433"/>
            <a:chOff x="0" y="0"/>
            <a:chExt cx="1674651" cy="406400"/>
          </a:xfrm>
        </p:grpSpPr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34B57D1F-EBA5-48F4-B164-11A089DD7A25}"/>
                </a:ext>
              </a:extLst>
            </p:cNvPr>
            <p:cNvSpPr/>
            <p:nvPr/>
          </p:nvSpPr>
          <p:spPr>
            <a:xfrm>
              <a:off x="0" y="0"/>
              <a:ext cx="1674651" cy="406400"/>
            </a:xfrm>
            <a:custGeom>
              <a:avLst/>
              <a:gdLst/>
              <a:ahLst/>
              <a:cxnLst/>
              <a:rect l="l" t="t" r="r" b="b"/>
              <a:pathLst>
                <a:path w="1674651" h="406400">
                  <a:moveTo>
                    <a:pt x="1471451" y="0"/>
                  </a:moveTo>
                  <a:cubicBezTo>
                    <a:pt x="1583675" y="0"/>
                    <a:pt x="1674651" y="90976"/>
                    <a:pt x="1674651" y="203200"/>
                  </a:cubicBezTo>
                  <a:cubicBezTo>
                    <a:pt x="1674651" y="315424"/>
                    <a:pt x="1583675" y="406400"/>
                    <a:pt x="14714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3915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AB4AE6BC-2D25-4971-9438-D51E0C5D8374}"/>
                </a:ext>
              </a:extLst>
            </p:cNvPr>
            <p:cNvSpPr txBox="1"/>
            <p:nvPr/>
          </p:nvSpPr>
          <p:spPr>
            <a:xfrm>
              <a:off x="0" y="-38100"/>
              <a:ext cx="167465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1" name="TextBox 27">
            <a:extLst>
              <a:ext uri="{FF2B5EF4-FFF2-40B4-BE49-F238E27FC236}">
                <a16:creationId xmlns:a16="http://schemas.microsoft.com/office/drawing/2014/main" id="{6936EF3B-5964-43FA-8491-A43722448E8A}"/>
              </a:ext>
            </a:extLst>
          </p:cNvPr>
          <p:cNvSpPr txBox="1"/>
          <p:nvPr/>
        </p:nvSpPr>
        <p:spPr>
          <a:xfrm>
            <a:off x="2525571" y="266700"/>
            <a:ext cx="19687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chapter</a:t>
            </a:r>
            <a:r>
              <a:rPr lang="en-US" sz="178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1-5</a:t>
            </a:r>
          </a:p>
        </p:txBody>
      </p:sp>
    </p:spTree>
    <p:extLst>
      <p:ext uri="{BB962C8B-B14F-4D97-AF65-F5344CB8AC3E}">
        <p14:creationId xmlns:p14="http://schemas.microsoft.com/office/powerpoint/2010/main" val="386899060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1871</ep:Words>
  <ep:PresentationFormat>사용자 지정</ep:PresentationFormat>
  <ep:Paragraphs>506</ep:Paragraphs>
  <ep:Slides>31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user</dc:creator>
  <cp:lastModifiedBy>qkreo</cp:lastModifiedBy>
  <dcterms:modified xsi:type="dcterms:W3CDTF">2025-03-17T05:56:17.127</dcterms:modified>
  <cp:revision>109</cp:revision>
  <dc:title>초록색 깔끔한 환경보호 기후변화  발표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